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0058400" cy="15544800"/>
  <p:notesSz cx="10058400" cy="155448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2394" y="72"/>
      </p:cViewPr>
      <p:guideLst>
        <p:guide orient="horz" pos="2880"/>
        <p:guide pos="216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cancer.gov" TargetMode="External"/><Relationship Id="rId4" Type="http://schemas.openxmlformats.org/officeDocument/2006/relationships/hyperlink" Target="http://www.uspreventiveservicestaskforc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50" descr="A picture containing floor&#10;&#10;Description automatically generated">
            <a:extLst>
              <a:ext uri="{FF2B5EF4-FFF2-40B4-BE49-F238E27FC236}">
                <a16:creationId xmlns:a16="http://schemas.microsoft.com/office/drawing/2014/main" id="{917C2CE0-B7A5-44CD-B176-8CCCA4A277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248"/>
            <a:ext cx="10058400" cy="4876800"/>
          </a:xfrm>
          <a:prstGeom prst="rect">
            <a:avLst/>
          </a:prstGeom>
        </p:spPr>
      </p:pic>
      <p:sp>
        <p:nvSpPr>
          <p:cNvPr id="43" name="object 43"/>
          <p:cNvSpPr/>
          <p:nvPr/>
        </p:nvSpPr>
        <p:spPr>
          <a:xfrm>
            <a:off x="457200" y="451133"/>
            <a:ext cx="1433146" cy="716952"/>
          </a:xfrm>
          <a:prstGeom prst="rect">
            <a:avLst/>
          </a:prstGeom>
          <a:blipFill>
            <a:blip r:embed="rId3">
              <a:extLst>
                <a:ext uri="{28A0092B-C50C-407E-A947-70E740481C1C}">
                  <a14:useLocalDpi xmlns:a14="http://schemas.microsoft.com/office/drawing/2010/main"/>
                </a:ext>
              </a:extLst>
            </a:blip>
            <a:stretch>
              <a:fillRect/>
            </a:stretch>
          </a:blipFill>
        </p:spPr>
        <p:txBody>
          <a:bodyPr wrap="square" lIns="0" tIns="0" rIns="0" bIns="0" rtlCol="0">
            <a:noAutofit/>
          </a:bodyPr>
          <a:lstStyle/>
          <a:p>
            <a:endParaRPr/>
          </a:p>
        </p:txBody>
      </p:sp>
      <p:sp>
        <p:nvSpPr>
          <p:cNvPr id="45" name="object 45"/>
          <p:cNvSpPr/>
          <p:nvPr/>
        </p:nvSpPr>
        <p:spPr>
          <a:xfrm>
            <a:off x="6556693" y="2103122"/>
            <a:ext cx="3422904" cy="3268979"/>
          </a:xfrm>
          <a:custGeom>
            <a:avLst/>
            <a:gdLst/>
            <a:ahLst/>
            <a:cxnLst/>
            <a:rect l="l" t="t" r="r" b="b"/>
            <a:pathLst>
              <a:path w="3422904" h="3268979">
                <a:moveTo>
                  <a:pt x="1711452" y="3268980"/>
                </a:moveTo>
                <a:lnTo>
                  <a:pt x="1851817" y="3263561"/>
                </a:lnTo>
                <a:lnTo>
                  <a:pt x="1989058" y="3247587"/>
                </a:lnTo>
                <a:lnTo>
                  <a:pt x="2122734" y="3221477"/>
                </a:lnTo>
                <a:lnTo>
                  <a:pt x="2252403" y="3185652"/>
                </a:lnTo>
                <a:lnTo>
                  <a:pt x="2377626" y="3140533"/>
                </a:lnTo>
                <a:lnTo>
                  <a:pt x="2497963" y="3086541"/>
                </a:lnTo>
                <a:lnTo>
                  <a:pt x="2612972" y="3024095"/>
                </a:lnTo>
                <a:lnTo>
                  <a:pt x="2722213" y="2953618"/>
                </a:lnTo>
                <a:lnTo>
                  <a:pt x="2825247" y="2875528"/>
                </a:lnTo>
                <a:lnTo>
                  <a:pt x="2921631" y="2790248"/>
                </a:lnTo>
                <a:lnTo>
                  <a:pt x="3010927" y="2698198"/>
                </a:lnTo>
                <a:lnTo>
                  <a:pt x="3092693" y="2599798"/>
                </a:lnTo>
                <a:lnTo>
                  <a:pt x="3166489" y="2495469"/>
                </a:lnTo>
                <a:lnTo>
                  <a:pt x="3231875" y="2385631"/>
                </a:lnTo>
                <a:lnTo>
                  <a:pt x="3288409" y="2270707"/>
                </a:lnTo>
                <a:lnTo>
                  <a:pt x="3335653" y="2151115"/>
                </a:lnTo>
                <a:lnTo>
                  <a:pt x="3373164" y="2027276"/>
                </a:lnTo>
                <a:lnTo>
                  <a:pt x="3400504" y="1899612"/>
                </a:lnTo>
                <a:lnTo>
                  <a:pt x="3417230" y="1768543"/>
                </a:lnTo>
                <a:lnTo>
                  <a:pt x="3422904" y="1634490"/>
                </a:lnTo>
                <a:lnTo>
                  <a:pt x="3417230" y="1500436"/>
                </a:lnTo>
                <a:lnTo>
                  <a:pt x="3400504" y="1369367"/>
                </a:lnTo>
                <a:lnTo>
                  <a:pt x="3373164" y="1241703"/>
                </a:lnTo>
                <a:lnTo>
                  <a:pt x="3335653" y="1117864"/>
                </a:lnTo>
                <a:lnTo>
                  <a:pt x="3288409" y="998272"/>
                </a:lnTo>
                <a:lnTo>
                  <a:pt x="3231875" y="883348"/>
                </a:lnTo>
                <a:lnTo>
                  <a:pt x="3166489" y="773510"/>
                </a:lnTo>
                <a:lnTo>
                  <a:pt x="3092693" y="669181"/>
                </a:lnTo>
                <a:lnTo>
                  <a:pt x="3010927" y="570781"/>
                </a:lnTo>
                <a:lnTo>
                  <a:pt x="2921631" y="478731"/>
                </a:lnTo>
                <a:lnTo>
                  <a:pt x="2825247" y="393451"/>
                </a:lnTo>
                <a:lnTo>
                  <a:pt x="2722213" y="315361"/>
                </a:lnTo>
                <a:lnTo>
                  <a:pt x="2612972" y="244884"/>
                </a:lnTo>
                <a:lnTo>
                  <a:pt x="2497963" y="182438"/>
                </a:lnTo>
                <a:lnTo>
                  <a:pt x="2377626" y="128446"/>
                </a:lnTo>
                <a:lnTo>
                  <a:pt x="2252403" y="83327"/>
                </a:lnTo>
                <a:lnTo>
                  <a:pt x="2122734" y="47502"/>
                </a:lnTo>
                <a:lnTo>
                  <a:pt x="1989058" y="21392"/>
                </a:lnTo>
                <a:lnTo>
                  <a:pt x="1851817" y="5418"/>
                </a:lnTo>
                <a:lnTo>
                  <a:pt x="1711452" y="0"/>
                </a:lnTo>
                <a:lnTo>
                  <a:pt x="1571086" y="5418"/>
                </a:lnTo>
                <a:lnTo>
                  <a:pt x="1433845" y="21392"/>
                </a:lnTo>
                <a:lnTo>
                  <a:pt x="1300169" y="47502"/>
                </a:lnTo>
                <a:lnTo>
                  <a:pt x="1170500" y="83327"/>
                </a:lnTo>
                <a:lnTo>
                  <a:pt x="1045277" y="128446"/>
                </a:lnTo>
                <a:lnTo>
                  <a:pt x="924940" y="182438"/>
                </a:lnTo>
                <a:lnTo>
                  <a:pt x="809931" y="244884"/>
                </a:lnTo>
                <a:lnTo>
                  <a:pt x="700690" y="315361"/>
                </a:lnTo>
                <a:lnTo>
                  <a:pt x="597656" y="393451"/>
                </a:lnTo>
                <a:lnTo>
                  <a:pt x="501272" y="478731"/>
                </a:lnTo>
                <a:lnTo>
                  <a:pt x="411976" y="570781"/>
                </a:lnTo>
                <a:lnTo>
                  <a:pt x="330210" y="669181"/>
                </a:lnTo>
                <a:lnTo>
                  <a:pt x="256414" y="773510"/>
                </a:lnTo>
                <a:lnTo>
                  <a:pt x="191028" y="883348"/>
                </a:lnTo>
                <a:lnTo>
                  <a:pt x="134494" y="998272"/>
                </a:lnTo>
                <a:lnTo>
                  <a:pt x="87250" y="1117864"/>
                </a:lnTo>
                <a:lnTo>
                  <a:pt x="49739" y="1241703"/>
                </a:lnTo>
                <a:lnTo>
                  <a:pt x="22399" y="1369367"/>
                </a:lnTo>
                <a:lnTo>
                  <a:pt x="5673" y="1500436"/>
                </a:lnTo>
                <a:lnTo>
                  <a:pt x="0" y="1634490"/>
                </a:lnTo>
                <a:lnTo>
                  <a:pt x="5673" y="1768543"/>
                </a:lnTo>
                <a:lnTo>
                  <a:pt x="22399" y="1899612"/>
                </a:lnTo>
                <a:lnTo>
                  <a:pt x="49739" y="2027276"/>
                </a:lnTo>
                <a:lnTo>
                  <a:pt x="87250" y="2151115"/>
                </a:lnTo>
                <a:lnTo>
                  <a:pt x="134494" y="2270707"/>
                </a:lnTo>
                <a:lnTo>
                  <a:pt x="191028" y="2385631"/>
                </a:lnTo>
                <a:lnTo>
                  <a:pt x="256414" y="2495469"/>
                </a:lnTo>
                <a:lnTo>
                  <a:pt x="330210" y="2599798"/>
                </a:lnTo>
                <a:lnTo>
                  <a:pt x="411976" y="2698198"/>
                </a:lnTo>
                <a:lnTo>
                  <a:pt x="501272" y="2790248"/>
                </a:lnTo>
                <a:lnTo>
                  <a:pt x="597656" y="2875528"/>
                </a:lnTo>
                <a:lnTo>
                  <a:pt x="700690" y="2953618"/>
                </a:lnTo>
                <a:lnTo>
                  <a:pt x="809931" y="3024095"/>
                </a:lnTo>
                <a:lnTo>
                  <a:pt x="924940" y="3086541"/>
                </a:lnTo>
                <a:lnTo>
                  <a:pt x="1045277" y="3140533"/>
                </a:lnTo>
                <a:lnTo>
                  <a:pt x="1170500" y="3185652"/>
                </a:lnTo>
                <a:lnTo>
                  <a:pt x="1300169" y="3221477"/>
                </a:lnTo>
                <a:lnTo>
                  <a:pt x="1433845" y="3247587"/>
                </a:lnTo>
                <a:lnTo>
                  <a:pt x="1571086" y="3263561"/>
                </a:lnTo>
                <a:lnTo>
                  <a:pt x="1711452" y="3268980"/>
                </a:lnTo>
                <a:close/>
              </a:path>
            </a:pathLst>
          </a:custGeom>
          <a:solidFill>
            <a:srgbClr val="66B0D7"/>
          </a:solidFill>
        </p:spPr>
        <p:txBody>
          <a:bodyPr wrap="square" lIns="0" tIns="0" rIns="0" bIns="0" rtlCol="0">
            <a:noAutofit/>
          </a:bodyPr>
          <a:lstStyle/>
          <a:p>
            <a:endParaRPr/>
          </a:p>
        </p:txBody>
      </p:sp>
      <p:sp>
        <p:nvSpPr>
          <p:cNvPr id="46" name="object 46"/>
          <p:cNvSpPr/>
          <p:nvPr/>
        </p:nvSpPr>
        <p:spPr>
          <a:xfrm>
            <a:off x="8564260" y="2491741"/>
            <a:ext cx="217525" cy="495427"/>
          </a:xfrm>
          <a:custGeom>
            <a:avLst/>
            <a:gdLst/>
            <a:ahLst/>
            <a:cxnLst/>
            <a:rect l="l" t="t" r="r" b="b"/>
            <a:pathLst>
              <a:path w="217525" h="495426">
                <a:moveTo>
                  <a:pt x="1156" y="251728"/>
                </a:moveTo>
                <a:lnTo>
                  <a:pt x="0" y="266001"/>
                </a:lnTo>
                <a:lnTo>
                  <a:pt x="1806" y="277412"/>
                </a:lnTo>
                <a:lnTo>
                  <a:pt x="4087" y="288965"/>
                </a:lnTo>
                <a:lnTo>
                  <a:pt x="6849" y="300680"/>
                </a:lnTo>
                <a:lnTo>
                  <a:pt x="10098" y="312572"/>
                </a:lnTo>
                <a:lnTo>
                  <a:pt x="13838" y="324659"/>
                </a:lnTo>
                <a:lnTo>
                  <a:pt x="18075" y="336959"/>
                </a:lnTo>
                <a:lnTo>
                  <a:pt x="22814" y="349488"/>
                </a:lnTo>
                <a:lnTo>
                  <a:pt x="28060" y="362264"/>
                </a:lnTo>
                <a:lnTo>
                  <a:pt x="33400" y="374383"/>
                </a:lnTo>
                <a:lnTo>
                  <a:pt x="38597" y="385605"/>
                </a:lnTo>
                <a:lnTo>
                  <a:pt x="43907" y="396610"/>
                </a:lnTo>
                <a:lnTo>
                  <a:pt x="49374" y="407453"/>
                </a:lnTo>
                <a:lnTo>
                  <a:pt x="55039" y="418190"/>
                </a:lnTo>
                <a:lnTo>
                  <a:pt x="60944" y="428874"/>
                </a:lnTo>
                <a:lnTo>
                  <a:pt x="67132" y="439562"/>
                </a:lnTo>
                <a:lnTo>
                  <a:pt x="73645" y="450309"/>
                </a:lnTo>
                <a:lnTo>
                  <a:pt x="80525" y="461169"/>
                </a:lnTo>
                <a:lnTo>
                  <a:pt x="87815" y="472197"/>
                </a:lnTo>
                <a:lnTo>
                  <a:pt x="95555" y="483449"/>
                </a:lnTo>
                <a:lnTo>
                  <a:pt x="103789" y="494979"/>
                </a:lnTo>
                <a:lnTo>
                  <a:pt x="104114" y="495426"/>
                </a:lnTo>
                <a:lnTo>
                  <a:pt x="112328" y="488532"/>
                </a:lnTo>
                <a:lnTo>
                  <a:pt x="121310" y="480469"/>
                </a:lnTo>
                <a:lnTo>
                  <a:pt x="130873" y="471447"/>
                </a:lnTo>
                <a:lnTo>
                  <a:pt x="140828" y="461676"/>
                </a:lnTo>
                <a:lnTo>
                  <a:pt x="150989" y="451367"/>
                </a:lnTo>
                <a:lnTo>
                  <a:pt x="161169" y="440728"/>
                </a:lnTo>
                <a:lnTo>
                  <a:pt x="171180" y="429970"/>
                </a:lnTo>
                <a:lnTo>
                  <a:pt x="180836" y="419302"/>
                </a:lnTo>
                <a:lnTo>
                  <a:pt x="189948" y="408934"/>
                </a:lnTo>
                <a:lnTo>
                  <a:pt x="198329" y="399076"/>
                </a:lnTo>
                <a:lnTo>
                  <a:pt x="205793" y="389937"/>
                </a:lnTo>
                <a:lnTo>
                  <a:pt x="212152" y="381728"/>
                </a:lnTo>
                <a:lnTo>
                  <a:pt x="217219" y="374658"/>
                </a:lnTo>
                <a:lnTo>
                  <a:pt x="217525" y="374205"/>
                </a:lnTo>
                <a:lnTo>
                  <a:pt x="206088" y="360930"/>
                </a:lnTo>
                <a:lnTo>
                  <a:pt x="194877" y="345473"/>
                </a:lnTo>
                <a:lnTo>
                  <a:pt x="183975" y="328103"/>
                </a:lnTo>
                <a:lnTo>
                  <a:pt x="173461" y="309088"/>
                </a:lnTo>
                <a:lnTo>
                  <a:pt x="163418" y="288696"/>
                </a:lnTo>
                <a:lnTo>
                  <a:pt x="153926" y="267196"/>
                </a:lnTo>
                <a:lnTo>
                  <a:pt x="145067" y="244855"/>
                </a:lnTo>
                <a:lnTo>
                  <a:pt x="136923" y="221942"/>
                </a:lnTo>
                <a:lnTo>
                  <a:pt x="129573" y="198725"/>
                </a:lnTo>
                <a:lnTo>
                  <a:pt x="123101" y="175472"/>
                </a:lnTo>
                <a:lnTo>
                  <a:pt x="117586" y="152452"/>
                </a:lnTo>
                <a:lnTo>
                  <a:pt x="113110" y="129933"/>
                </a:lnTo>
                <a:lnTo>
                  <a:pt x="109754" y="108183"/>
                </a:lnTo>
                <a:lnTo>
                  <a:pt x="107600" y="87470"/>
                </a:lnTo>
                <a:lnTo>
                  <a:pt x="106729" y="68063"/>
                </a:lnTo>
                <a:lnTo>
                  <a:pt x="107222" y="50230"/>
                </a:lnTo>
                <a:lnTo>
                  <a:pt x="109160" y="34239"/>
                </a:lnTo>
                <a:lnTo>
                  <a:pt x="112625" y="20358"/>
                </a:lnTo>
                <a:lnTo>
                  <a:pt x="117698" y="8855"/>
                </a:lnTo>
                <a:lnTo>
                  <a:pt x="124459" y="0"/>
                </a:lnTo>
                <a:lnTo>
                  <a:pt x="113686" y="8309"/>
                </a:lnTo>
                <a:lnTo>
                  <a:pt x="103338" y="17568"/>
                </a:lnTo>
                <a:lnTo>
                  <a:pt x="93423" y="27703"/>
                </a:lnTo>
                <a:lnTo>
                  <a:pt x="83951" y="38646"/>
                </a:lnTo>
                <a:lnTo>
                  <a:pt x="74930" y="50326"/>
                </a:lnTo>
                <a:lnTo>
                  <a:pt x="66371" y="62672"/>
                </a:lnTo>
                <a:lnTo>
                  <a:pt x="58281" y="75613"/>
                </a:lnTo>
                <a:lnTo>
                  <a:pt x="50670" y="89080"/>
                </a:lnTo>
                <a:lnTo>
                  <a:pt x="43547" y="103002"/>
                </a:lnTo>
                <a:lnTo>
                  <a:pt x="36922" y="117308"/>
                </a:lnTo>
                <a:lnTo>
                  <a:pt x="30802" y="131928"/>
                </a:lnTo>
                <a:lnTo>
                  <a:pt x="25198" y="146791"/>
                </a:lnTo>
                <a:lnTo>
                  <a:pt x="20118" y="161827"/>
                </a:lnTo>
                <a:lnTo>
                  <a:pt x="15571" y="176966"/>
                </a:lnTo>
                <a:lnTo>
                  <a:pt x="11567" y="192136"/>
                </a:lnTo>
                <a:lnTo>
                  <a:pt x="8114" y="207268"/>
                </a:lnTo>
                <a:lnTo>
                  <a:pt x="5222" y="222291"/>
                </a:lnTo>
                <a:lnTo>
                  <a:pt x="2899" y="237134"/>
                </a:lnTo>
                <a:lnTo>
                  <a:pt x="1156" y="251728"/>
                </a:lnTo>
                <a:close/>
              </a:path>
            </a:pathLst>
          </a:custGeom>
          <a:solidFill>
            <a:srgbClr val="FDFDFD"/>
          </a:solidFill>
        </p:spPr>
        <p:txBody>
          <a:bodyPr wrap="square" lIns="0" tIns="0" rIns="0" bIns="0" rtlCol="0">
            <a:noAutofit/>
          </a:bodyPr>
          <a:lstStyle/>
          <a:p>
            <a:endParaRPr/>
          </a:p>
        </p:txBody>
      </p:sp>
      <p:sp>
        <p:nvSpPr>
          <p:cNvPr id="47" name="object 47"/>
          <p:cNvSpPr/>
          <p:nvPr/>
        </p:nvSpPr>
        <p:spPr>
          <a:xfrm>
            <a:off x="8490416" y="2491741"/>
            <a:ext cx="526262" cy="855776"/>
          </a:xfrm>
          <a:custGeom>
            <a:avLst/>
            <a:gdLst/>
            <a:ahLst/>
            <a:cxnLst/>
            <a:rect l="l" t="t" r="r" b="b"/>
            <a:pathLst>
              <a:path w="526262" h="855775">
                <a:moveTo>
                  <a:pt x="183008" y="775068"/>
                </a:moveTo>
                <a:lnTo>
                  <a:pt x="214522" y="746266"/>
                </a:lnTo>
                <a:lnTo>
                  <a:pt x="244473" y="716915"/>
                </a:lnTo>
                <a:lnTo>
                  <a:pt x="272841" y="687256"/>
                </a:lnTo>
                <a:lnTo>
                  <a:pt x="299605" y="657530"/>
                </a:lnTo>
                <a:lnTo>
                  <a:pt x="324748" y="627976"/>
                </a:lnTo>
                <a:lnTo>
                  <a:pt x="348249" y="598836"/>
                </a:lnTo>
                <a:lnTo>
                  <a:pt x="370089" y="570350"/>
                </a:lnTo>
                <a:lnTo>
                  <a:pt x="390248" y="542759"/>
                </a:lnTo>
                <a:lnTo>
                  <a:pt x="408708" y="516303"/>
                </a:lnTo>
                <a:lnTo>
                  <a:pt x="425449" y="491222"/>
                </a:lnTo>
                <a:lnTo>
                  <a:pt x="440452" y="467758"/>
                </a:lnTo>
                <a:lnTo>
                  <a:pt x="465164" y="426640"/>
                </a:lnTo>
                <a:lnTo>
                  <a:pt x="482690" y="394873"/>
                </a:lnTo>
                <a:lnTo>
                  <a:pt x="498594" y="361362"/>
                </a:lnTo>
                <a:lnTo>
                  <a:pt x="508504" y="336090"/>
                </a:lnTo>
                <a:lnTo>
                  <a:pt x="519622" y="299853"/>
                </a:lnTo>
                <a:lnTo>
                  <a:pt x="526262" y="266001"/>
                </a:lnTo>
                <a:lnTo>
                  <a:pt x="525106" y="251728"/>
                </a:lnTo>
                <a:lnTo>
                  <a:pt x="521040" y="222291"/>
                </a:lnTo>
                <a:lnTo>
                  <a:pt x="514695" y="192136"/>
                </a:lnTo>
                <a:lnTo>
                  <a:pt x="506144" y="161827"/>
                </a:lnTo>
                <a:lnTo>
                  <a:pt x="495460" y="131928"/>
                </a:lnTo>
                <a:lnTo>
                  <a:pt x="482714" y="103002"/>
                </a:lnTo>
                <a:lnTo>
                  <a:pt x="467981" y="75613"/>
                </a:lnTo>
                <a:lnTo>
                  <a:pt x="451331" y="50326"/>
                </a:lnTo>
                <a:lnTo>
                  <a:pt x="432839" y="27703"/>
                </a:lnTo>
                <a:lnTo>
                  <a:pt x="412575" y="8309"/>
                </a:lnTo>
                <a:lnTo>
                  <a:pt x="401802" y="0"/>
                </a:lnTo>
                <a:lnTo>
                  <a:pt x="407833" y="7585"/>
                </a:lnTo>
                <a:lnTo>
                  <a:pt x="412594" y="17195"/>
                </a:lnTo>
                <a:lnTo>
                  <a:pt x="416137" y="28651"/>
                </a:lnTo>
                <a:lnTo>
                  <a:pt x="418514" y="41777"/>
                </a:lnTo>
                <a:lnTo>
                  <a:pt x="419775" y="56395"/>
                </a:lnTo>
                <a:lnTo>
                  <a:pt x="419972" y="72329"/>
                </a:lnTo>
                <a:lnTo>
                  <a:pt x="419156" y="89401"/>
                </a:lnTo>
                <a:lnTo>
                  <a:pt x="417379" y="107435"/>
                </a:lnTo>
                <a:lnTo>
                  <a:pt x="414693" y="126253"/>
                </a:lnTo>
                <a:lnTo>
                  <a:pt x="411148" y="145678"/>
                </a:lnTo>
                <a:lnTo>
                  <a:pt x="406796" y="165534"/>
                </a:lnTo>
                <a:lnTo>
                  <a:pt x="401688" y="185643"/>
                </a:lnTo>
                <a:lnTo>
                  <a:pt x="395876" y="205828"/>
                </a:lnTo>
                <a:lnTo>
                  <a:pt x="389411" y="225913"/>
                </a:lnTo>
                <a:lnTo>
                  <a:pt x="382344" y="245719"/>
                </a:lnTo>
                <a:lnTo>
                  <a:pt x="374728" y="265071"/>
                </a:lnTo>
                <a:lnTo>
                  <a:pt x="366612" y="283792"/>
                </a:lnTo>
                <a:lnTo>
                  <a:pt x="358050" y="301703"/>
                </a:lnTo>
                <a:lnTo>
                  <a:pt x="349091" y="318628"/>
                </a:lnTo>
                <a:lnTo>
                  <a:pt x="339788" y="334390"/>
                </a:lnTo>
                <a:lnTo>
                  <a:pt x="323554" y="357735"/>
                </a:lnTo>
                <a:lnTo>
                  <a:pt x="306474" y="380430"/>
                </a:lnTo>
                <a:lnTo>
                  <a:pt x="288642" y="402536"/>
                </a:lnTo>
                <a:lnTo>
                  <a:pt x="270193" y="424020"/>
                </a:lnTo>
                <a:lnTo>
                  <a:pt x="251259" y="444853"/>
                </a:lnTo>
                <a:lnTo>
                  <a:pt x="231976" y="465003"/>
                </a:lnTo>
                <a:lnTo>
                  <a:pt x="212475" y="484439"/>
                </a:lnTo>
                <a:lnTo>
                  <a:pt x="192890" y="503132"/>
                </a:lnTo>
                <a:lnTo>
                  <a:pt x="173356" y="521050"/>
                </a:lnTo>
                <a:lnTo>
                  <a:pt x="154006" y="538162"/>
                </a:lnTo>
                <a:lnTo>
                  <a:pt x="134973" y="554438"/>
                </a:lnTo>
                <a:lnTo>
                  <a:pt x="116391" y="569847"/>
                </a:lnTo>
                <a:lnTo>
                  <a:pt x="98394" y="584358"/>
                </a:lnTo>
                <a:lnTo>
                  <a:pt x="81115" y="597941"/>
                </a:lnTo>
                <a:lnTo>
                  <a:pt x="64687" y="610564"/>
                </a:lnTo>
                <a:lnTo>
                  <a:pt x="49245" y="622197"/>
                </a:lnTo>
                <a:lnTo>
                  <a:pt x="34921" y="632810"/>
                </a:lnTo>
                <a:lnTo>
                  <a:pt x="21850" y="642371"/>
                </a:lnTo>
                <a:lnTo>
                  <a:pt x="10165" y="650849"/>
                </a:lnTo>
                <a:lnTo>
                  <a:pt x="0" y="658215"/>
                </a:lnTo>
                <a:lnTo>
                  <a:pt x="15118" y="670547"/>
                </a:lnTo>
                <a:lnTo>
                  <a:pt x="26951" y="680534"/>
                </a:lnTo>
                <a:lnTo>
                  <a:pt x="36086" y="688978"/>
                </a:lnTo>
                <a:lnTo>
                  <a:pt x="43112" y="696680"/>
                </a:lnTo>
                <a:lnTo>
                  <a:pt x="48617" y="704443"/>
                </a:lnTo>
                <a:lnTo>
                  <a:pt x="53191" y="713067"/>
                </a:lnTo>
                <a:lnTo>
                  <a:pt x="57421" y="723354"/>
                </a:lnTo>
                <a:lnTo>
                  <a:pt x="61896" y="736107"/>
                </a:lnTo>
                <a:lnTo>
                  <a:pt x="65785" y="747826"/>
                </a:lnTo>
                <a:lnTo>
                  <a:pt x="70717" y="765262"/>
                </a:lnTo>
                <a:lnTo>
                  <a:pt x="74313" y="782800"/>
                </a:lnTo>
                <a:lnTo>
                  <a:pt x="76778" y="799811"/>
                </a:lnTo>
                <a:lnTo>
                  <a:pt x="78317" y="815663"/>
                </a:lnTo>
                <a:lnTo>
                  <a:pt x="79135" y="829724"/>
                </a:lnTo>
                <a:lnTo>
                  <a:pt x="79437" y="841365"/>
                </a:lnTo>
                <a:lnTo>
                  <a:pt x="79310" y="854861"/>
                </a:lnTo>
                <a:lnTo>
                  <a:pt x="79273" y="855776"/>
                </a:lnTo>
                <a:lnTo>
                  <a:pt x="115363" y="830064"/>
                </a:lnTo>
                <a:lnTo>
                  <a:pt x="149948" y="803080"/>
                </a:lnTo>
                <a:lnTo>
                  <a:pt x="183008" y="775068"/>
                </a:lnTo>
                <a:close/>
              </a:path>
            </a:pathLst>
          </a:custGeom>
          <a:solidFill>
            <a:srgbClr val="FDFDFD"/>
          </a:solidFill>
        </p:spPr>
        <p:txBody>
          <a:bodyPr wrap="square" lIns="0" tIns="0" rIns="0" bIns="0" rtlCol="0">
            <a:noAutofit/>
          </a:bodyPr>
          <a:lstStyle/>
          <a:p>
            <a:endParaRPr/>
          </a:p>
        </p:txBody>
      </p:sp>
      <p:sp>
        <p:nvSpPr>
          <p:cNvPr id="48" name="object 48"/>
          <p:cNvSpPr/>
          <p:nvPr/>
        </p:nvSpPr>
        <p:spPr>
          <a:xfrm>
            <a:off x="8804549" y="3021091"/>
            <a:ext cx="285978" cy="326428"/>
          </a:xfrm>
          <a:custGeom>
            <a:avLst/>
            <a:gdLst/>
            <a:ahLst/>
            <a:cxnLst/>
            <a:rect l="l" t="t" r="r" b="b"/>
            <a:pathLst>
              <a:path w="285978" h="326428">
                <a:moveTo>
                  <a:pt x="3589" y="134756"/>
                </a:moveTo>
                <a:lnTo>
                  <a:pt x="8952" y="140196"/>
                </a:lnTo>
                <a:lnTo>
                  <a:pt x="15910" y="147167"/>
                </a:lnTo>
                <a:lnTo>
                  <a:pt x="24287" y="155490"/>
                </a:lnTo>
                <a:lnTo>
                  <a:pt x="33906" y="164986"/>
                </a:lnTo>
                <a:lnTo>
                  <a:pt x="44589" y="175476"/>
                </a:lnTo>
                <a:lnTo>
                  <a:pt x="56159" y="186780"/>
                </a:lnTo>
                <a:lnTo>
                  <a:pt x="68439" y="198721"/>
                </a:lnTo>
                <a:lnTo>
                  <a:pt x="81252" y="211118"/>
                </a:lnTo>
                <a:lnTo>
                  <a:pt x="94421" y="223793"/>
                </a:lnTo>
                <a:lnTo>
                  <a:pt x="107768" y="236566"/>
                </a:lnTo>
                <a:lnTo>
                  <a:pt x="121116" y="249259"/>
                </a:lnTo>
                <a:lnTo>
                  <a:pt x="134289" y="261693"/>
                </a:lnTo>
                <a:lnTo>
                  <a:pt x="147109" y="273688"/>
                </a:lnTo>
                <a:lnTo>
                  <a:pt x="159398" y="285066"/>
                </a:lnTo>
                <a:lnTo>
                  <a:pt x="170980" y="295647"/>
                </a:lnTo>
                <a:lnTo>
                  <a:pt x="181678" y="305253"/>
                </a:lnTo>
                <a:lnTo>
                  <a:pt x="191314" y="313705"/>
                </a:lnTo>
                <a:lnTo>
                  <a:pt x="199711" y="320822"/>
                </a:lnTo>
                <a:lnTo>
                  <a:pt x="206692" y="326428"/>
                </a:lnTo>
                <a:lnTo>
                  <a:pt x="205851" y="308274"/>
                </a:lnTo>
                <a:lnTo>
                  <a:pt x="205361" y="293826"/>
                </a:lnTo>
                <a:lnTo>
                  <a:pt x="205349" y="282078"/>
                </a:lnTo>
                <a:lnTo>
                  <a:pt x="205941" y="272022"/>
                </a:lnTo>
                <a:lnTo>
                  <a:pt x="207263" y="262651"/>
                </a:lnTo>
                <a:lnTo>
                  <a:pt x="209441" y="252959"/>
                </a:lnTo>
                <a:lnTo>
                  <a:pt x="212600" y="241938"/>
                </a:lnTo>
                <a:lnTo>
                  <a:pt x="216866" y="228582"/>
                </a:lnTo>
                <a:lnTo>
                  <a:pt x="220192" y="218478"/>
                </a:lnTo>
                <a:lnTo>
                  <a:pt x="226957" y="201945"/>
                </a:lnTo>
                <a:lnTo>
                  <a:pt x="235579" y="186414"/>
                </a:lnTo>
                <a:lnTo>
                  <a:pt x="245321" y="172159"/>
                </a:lnTo>
                <a:lnTo>
                  <a:pt x="255442" y="159460"/>
                </a:lnTo>
                <a:lnTo>
                  <a:pt x="265203" y="148591"/>
                </a:lnTo>
                <a:lnTo>
                  <a:pt x="273864" y="139830"/>
                </a:lnTo>
                <a:lnTo>
                  <a:pt x="280687" y="133454"/>
                </a:lnTo>
                <a:lnTo>
                  <a:pt x="284932" y="129739"/>
                </a:lnTo>
                <a:lnTo>
                  <a:pt x="285978" y="128866"/>
                </a:lnTo>
                <a:lnTo>
                  <a:pt x="276051" y="121744"/>
                </a:lnTo>
                <a:lnTo>
                  <a:pt x="265789" y="114536"/>
                </a:lnTo>
                <a:lnTo>
                  <a:pt x="255246" y="107255"/>
                </a:lnTo>
                <a:lnTo>
                  <a:pt x="244477" y="99911"/>
                </a:lnTo>
                <a:lnTo>
                  <a:pt x="233536" y="92516"/>
                </a:lnTo>
                <a:lnTo>
                  <a:pt x="222476" y="85082"/>
                </a:lnTo>
                <a:lnTo>
                  <a:pt x="211353" y="77620"/>
                </a:lnTo>
                <a:lnTo>
                  <a:pt x="200221" y="70143"/>
                </a:lnTo>
                <a:lnTo>
                  <a:pt x="189133" y="62661"/>
                </a:lnTo>
                <a:lnTo>
                  <a:pt x="178143" y="55186"/>
                </a:lnTo>
                <a:lnTo>
                  <a:pt x="167307" y="47731"/>
                </a:lnTo>
                <a:lnTo>
                  <a:pt x="156678" y="40306"/>
                </a:lnTo>
                <a:lnTo>
                  <a:pt x="146311" y="32922"/>
                </a:lnTo>
                <a:lnTo>
                  <a:pt x="136259" y="25593"/>
                </a:lnTo>
                <a:lnTo>
                  <a:pt x="126577" y="18329"/>
                </a:lnTo>
                <a:lnTo>
                  <a:pt x="117319" y="11142"/>
                </a:lnTo>
                <a:lnTo>
                  <a:pt x="108539" y="4043"/>
                </a:lnTo>
                <a:lnTo>
                  <a:pt x="103720" y="0"/>
                </a:lnTo>
                <a:lnTo>
                  <a:pt x="95188" y="12988"/>
                </a:lnTo>
                <a:lnTo>
                  <a:pt x="87779" y="24194"/>
                </a:lnTo>
                <a:lnTo>
                  <a:pt x="81220" y="33963"/>
                </a:lnTo>
                <a:lnTo>
                  <a:pt x="75236" y="42640"/>
                </a:lnTo>
                <a:lnTo>
                  <a:pt x="69557" y="50571"/>
                </a:lnTo>
                <a:lnTo>
                  <a:pt x="63907" y="58100"/>
                </a:lnTo>
                <a:lnTo>
                  <a:pt x="58015" y="65572"/>
                </a:lnTo>
                <a:lnTo>
                  <a:pt x="51606" y="73333"/>
                </a:lnTo>
                <a:lnTo>
                  <a:pt x="44409" y="81727"/>
                </a:lnTo>
                <a:lnTo>
                  <a:pt x="36148" y="91100"/>
                </a:lnTo>
                <a:lnTo>
                  <a:pt x="26553" y="101797"/>
                </a:lnTo>
                <a:lnTo>
                  <a:pt x="15348" y="114163"/>
                </a:lnTo>
                <a:lnTo>
                  <a:pt x="2261" y="128542"/>
                </a:lnTo>
                <a:lnTo>
                  <a:pt x="0" y="131025"/>
                </a:lnTo>
                <a:lnTo>
                  <a:pt x="3589" y="134756"/>
                </a:lnTo>
                <a:close/>
              </a:path>
            </a:pathLst>
          </a:custGeom>
          <a:solidFill>
            <a:srgbClr val="FDFDFD"/>
          </a:solidFill>
        </p:spPr>
        <p:txBody>
          <a:bodyPr wrap="square" lIns="0" tIns="0" rIns="0" bIns="0" rtlCol="0">
            <a:noAutofit/>
          </a:bodyPr>
          <a:lstStyle/>
          <a:p>
            <a:endParaRPr/>
          </a:p>
        </p:txBody>
      </p:sp>
      <p:sp>
        <p:nvSpPr>
          <p:cNvPr id="49" name="object 49"/>
          <p:cNvSpPr/>
          <p:nvPr/>
        </p:nvSpPr>
        <p:spPr>
          <a:xfrm>
            <a:off x="8685302" y="2463984"/>
            <a:ext cx="211067" cy="165252"/>
          </a:xfrm>
          <a:custGeom>
            <a:avLst/>
            <a:gdLst/>
            <a:ahLst/>
            <a:cxnLst/>
            <a:rect l="l" t="t" r="r" b="b"/>
            <a:pathLst>
              <a:path w="211067" h="165252">
                <a:moveTo>
                  <a:pt x="14613" y="158984"/>
                </a:moveTo>
                <a:lnTo>
                  <a:pt x="23315" y="154112"/>
                </a:lnTo>
                <a:lnTo>
                  <a:pt x="33706" y="149036"/>
                </a:lnTo>
                <a:lnTo>
                  <a:pt x="45602" y="144100"/>
                </a:lnTo>
                <a:lnTo>
                  <a:pt x="58815" y="139647"/>
                </a:lnTo>
                <a:lnTo>
                  <a:pt x="73162" y="136019"/>
                </a:lnTo>
                <a:lnTo>
                  <a:pt x="88456" y="133561"/>
                </a:lnTo>
                <a:lnTo>
                  <a:pt x="104513" y="132614"/>
                </a:lnTo>
                <a:lnTo>
                  <a:pt x="105182" y="132613"/>
                </a:lnTo>
                <a:lnTo>
                  <a:pt x="122785" y="133535"/>
                </a:lnTo>
                <a:lnTo>
                  <a:pt x="138857" y="136060"/>
                </a:lnTo>
                <a:lnTo>
                  <a:pt x="153388" y="139825"/>
                </a:lnTo>
                <a:lnTo>
                  <a:pt x="166371" y="144468"/>
                </a:lnTo>
                <a:lnTo>
                  <a:pt x="177797" y="149628"/>
                </a:lnTo>
                <a:lnTo>
                  <a:pt x="187658" y="154942"/>
                </a:lnTo>
                <a:lnTo>
                  <a:pt x="195946" y="160048"/>
                </a:lnTo>
                <a:lnTo>
                  <a:pt x="202653" y="164583"/>
                </a:lnTo>
                <a:lnTo>
                  <a:pt x="203607" y="165252"/>
                </a:lnTo>
                <a:lnTo>
                  <a:pt x="206708" y="149513"/>
                </a:lnTo>
                <a:lnTo>
                  <a:pt x="208971" y="133922"/>
                </a:lnTo>
                <a:lnTo>
                  <a:pt x="210417" y="118633"/>
                </a:lnTo>
                <a:lnTo>
                  <a:pt x="211067" y="103799"/>
                </a:lnTo>
                <a:lnTo>
                  <a:pt x="210940" y="89575"/>
                </a:lnTo>
                <a:lnTo>
                  <a:pt x="210058" y="76113"/>
                </a:lnTo>
                <a:lnTo>
                  <a:pt x="208442" y="63569"/>
                </a:lnTo>
                <a:lnTo>
                  <a:pt x="206111" y="52096"/>
                </a:lnTo>
                <a:lnTo>
                  <a:pt x="203087" y="41847"/>
                </a:lnTo>
                <a:lnTo>
                  <a:pt x="199390" y="32977"/>
                </a:lnTo>
                <a:lnTo>
                  <a:pt x="195041" y="25639"/>
                </a:lnTo>
                <a:lnTo>
                  <a:pt x="179649" y="13222"/>
                </a:lnTo>
                <a:lnTo>
                  <a:pt x="170376" y="7628"/>
                </a:lnTo>
                <a:lnTo>
                  <a:pt x="161832" y="3887"/>
                </a:lnTo>
                <a:lnTo>
                  <a:pt x="152493" y="1627"/>
                </a:lnTo>
                <a:lnTo>
                  <a:pt x="140834" y="474"/>
                </a:lnTo>
                <a:lnTo>
                  <a:pt x="125332" y="56"/>
                </a:lnTo>
                <a:lnTo>
                  <a:pt x="105208" y="0"/>
                </a:lnTo>
                <a:lnTo>
                  <a:pt x="82911" y="1175"/>
                </a:lnTo>
                <a:lnTo>
                  <a:pt x="63783" y="4204"/>
                </a:lnTo>
                <a:lnTo>
                  <a:pt x="47926" y="8341"/>
                </a:lnTo>
                <a:lnTo>
                  <a:pt x="35442" y="12840"/>
                </a:lnTo>
                <a:lnTo>
                  <a:pt x="26432" y="16953"/>
                </a:lnTo>
                <a:lnTo>
                  <a:pt x="19241" y="21043"/>
                </a:lnTo>
                <a:lnTo>
                  <a:pt x="14400" y="27075"/>
                </a:lnTo>
                <a:lnTo>
                  <a:pt x="10226" y="34762"/>
                </a:lnTo>
                <a:lnTo>
                  <a:pt x="6736" y="43954"/>
                </a:lnTo>
                <a:lnTo>
                  <a:pt x="3951" y="54498"/>
                </a:lnTo>
                <a:lnTo>
                  <a:pt x="1887" y="66242"/>
                </a:lnTo>
                <a:lnTo>
                  <a:pt x="564" y="79034"/>
                </a:lnTo>
                <a:lnTo>
                  <a:pt x="0" y="92722"/>
                </a:lnTo>
                <a:lnTo>
                  <a:pt x="212" y="107153"/>
                </a:lnTo>
                <a:lnTo>
                  <a:pt x="1221" y="122177"/>
                </a:lnTo>
                <a:lnTo>
                  <a:pt x="3043" y="137641"/>
                </a:lnTo>
                <a:lnTo>
                  <a:pt x="5697" y="153392"/>
                </a:lnTo>
                <a:lnTo>
                  <a:pt x="7786" y="163309"/>
                </a:lnTo>
                <a:lnTo>
                  <a:pt x="14613" y="158984"/>
                </a:lnTo>
                <a:close/>
              </a:path>
            </a:pathLst>
          </a:custGeom>
          <a:solidFill>
            <a:srgbClr val="FDFDFD"/>
          </a:solidFill>
        </p:spPr>
        <p:txBody>
          <a:bodyPr wrap="square" lIns="0" tIns="0" rIns="0" bIns="0" rtlCol="0">
            <a:noAutofit/>
          </a:bodyPr>
          <a:lstStyle/>
          <a:p>
            <a:endParaRPr/>
          </a:p>
        </p:txBody>
      </p:sp>
      <p:sp>
        <p:nvSpPr>
          <p:cNvPr id="39" name="object 39"/>
          <p:cNvSpPr/>
          <p:nvPr/>
        </p:nvSpPr>
        <p:spPr>
          <a:xfrm>
            <a:off x="7767828" y="11627027"/>
            <a:ext cx="4572" cy="669823"/>
          </a:xfrm>
          <a:custGeom>
            <a:avLst/>
            <a:gdLst/>
            <a:ahLst/>
            <a:cxnLst/>
            <a:rect l="l" t="t" r="r" b="b"/>
            <a:pathLst>
              <a:path w="4572" h="669823">
                <a:moveTo>
                  <a:pt x="0" y="669823"/>
                </a:moveTo>
                <a:lnTo>
                  <a:pt x="4572" y="669823"/>
                </a:lnTo>
                <a:lnTo>
                  <a:pt x="4572" y="0"/>
                </a:lnTo>
                <a:lnTo>
                  <a:pt x="0" y="0"/>
                </a:lnTo>
                <a:lnTo>
                  <a:pt x="0" y="669823"/>
                </a:lnTo>
                <a:close/>
              </a:path>
            </a:pathLst>
          </a:custGeom>
          <a:solidFill>
            <a:srgbClr val="D1D1D3"/>
          </a:solidFill>
        </p:spPr>
        <p:txBody>
          <a:bodyPr wrap="square" lIns="0" tIns="0" rIns="0" bIns="0" rtlCol="0">
            <a:noAutofit/>
          </a:bodyPr>
          <a:lstStyle/>
          <a:p>
            <a:endParaRPr/>
          </a:p>
        </p:txBody>
      </p:sp>
      <p:sp>
        <p:nvSpPr>
          <p:cNvPr id="40" name="object 40"/>
          <p:cNvSpPr/>
          <p:nvPr/>
        </p:nvSpPr>
        <p:spPr>
          <a:xfrm>
            <a:off x="3291840" y="11627027"/>
            <a:ext cx="4362945" cy="669823"/>
          </a:xfrm>
          <a:custGeom>
            <a:avLst/>
            <a:gdLst/>
            <a:ahLst/>
            <a:cxnLst/>
            <a:rect l="l" t="t" r="r" b="b"/>
            <a:pathLst>
              <a:path w="4362945" h="669823">
                <a:moveTo>
                  <a:pt x="0" y="669823"/>
                </a:moveTo>
                <a:lnTo>
                  <a:pt x="4362945" y="669823"/>
                </a:lnTo>
                <a:lnTo>
                  <a:pt x="4362945" y="0"/>
                </a:lnTo>
                <a:lnTo>
                  <a:pt x="0" y="0"/>
                </a:lnTo>
                <a:lnTo>
                  <a:pt x="0" y="669823"/>
                </a:lnTo>
                <a:close/>
              </a:path>
            </a:pathLst>
          </a:custGeom>
          <a:solidFill>
            <a:srgbClr val="D1D1D3"/>
          </a:solidFill>
        </p:spPr>
        <p:txBody>
          <a:bodyPr wrap="square" lIns="0" tIns="0" rIns="0" bIns="0" rtlCol="0">
            <a:noAutofit/>
          </a:bodyPr>
          <a:lstStyle/>
          <a:p>
            <a:endParaRPr/>
          </a:p>
        </p:txBody>
      </p:sp>
      <p:sp>
        <p:nvSpPr>
          <p:cNvPr id="41" name="object 41"/>
          <p:cNvSpPr/>
          <p:nvPr/>
        </p:nvSpPr>
        <p:spPr>
          <a:xfrm>
            <a:off x="7654785" y="11627027"/>
            <a:ext cx="113042" cy="669823"/>
          </a:xfrm>
          <a:custGeom>
            <a:avLst/>
            <a:gdLst/>
            <a:ahLst/>
            <a:cxnLst/>
            <a:rect l="l" t="t" r="r" b="b"/>
            <a:pathLst>
              <a:path w="113042" h="669823">
                <a:moveTo>
                  <a:pt x="0" y="669823"/>
                </a:moveTo>
                <a:lnTo>
                  <a:pt x="113042" y="669823"/>
                </a:lnTo>
                <a:lnTo>
                  <a:pt x="113042" y="0"/>
                </a:lnTo>
                <a:lnTo>
                  <a:pt x="0" y="0"/>
                </a:lnTo>
                <a:lnTo>
                  <a:pt x="0" y="669823"/>
                </a:lnTo>
                <a:close/>
              </a:path>
            </a:pathLst>
          </a:custGeom>
          <a:solidFill>
            <a:srgbClr val="6792C4"/>
          </a:solidFill>
        </p:spPr>
        <p:txBody>
          <a:bodyPr wrap="square" lIns="0" tIns="0" rIns="0" bIns="0" rtlCol="0">
            <a:noAutofit/>
          </a:bodyPr>
          <a:lstStyle/>
          <a:p>
            <a:endParaRPr/>
          </a:p>
        </p:txBody>
      </p:sp>
      <p:sp>
        <p:nvSpPr>
          <p:cNvPr id="36" name="object 36"/>
          <p:cNvSpPr/>
          <p:nvPr/>
        </p:nvSpPr>
        <p:spPr>
          <a:xfrm>
            <a:off x="7767828" y="12709385"/>
            <a:ext cx="4572" cy="669823"/>
          </a:xfrm>
          <a:custGeom>
            <a:avLst/>
            <a:gdLst/>
            <a:ahLst/>
            <a:cxnLst/>
            <a:rect l="l" t="t" r="r" b="b"/>
            <a:pathLst>
              <a:path w="4572" h="669823">
                <a:moveTo>
                  <a:pt x="0" y="669823"/>
                </a:moveTo>
                <a:lnTo>
                  <a:pt x="4572" y="669823"/>
                </a:lnTo>
                <a:lnTo>
                  <a:pt x="4572" y="0"/>
                </a:lnTo>
                <a:lnTo>
                  <a:pt x="0" y="0"/>
                </a:lnTo>
                <a:lnTo>
                  <a:pt x="0" y="669823"/>
                </a:lnTo>
                <a:close/>
              </a:path>
            </a:pathLst>
          </a:custGeom>
          <a:solidFill>
            <a:srgbClr val="D1D1D3"/>
          </a:solidFill>
        </p:spPr>
        <p:txBody>
          <a:bodyPr wrap="square" lIns="0" tIns="0" rIns="0" bIns="0" rtlCol="0">
            <a:noAutofit/>
          </a:bodyPr>
          <a:lstStyle/>
          <a:p>
            <a:endParaRPr/>
          </a:p>
        </p:txBody>
      </p:sp>
      <p:sp>
        <p:nvSpPr>
          <p:cNvPr id="37" name="object 37"/>
          <p:cNvSpPr/>
          <p:nvPr/>
        </p:nvSpPr>
        <p:spPr>
          <a:xfrm>
            <a:off x="3291840" y="12709385"/>
            <a:ext cx="4362945" cy="669823"/>
          </a:xfrm>
          <a:custGeom>
            <a:avLst/>
            <a:gdLst/>
            <a:ahLst/>
            <a:cxnLst/>
            <a:rect l="l" t="t" r="r" b="b"/>
            <a:pathLst>
              <a:path w="4362945" h="669823">
                <a:moveTo>
                  <a:pt x="0" y="669823"/>
                </a:moveTo>
                <a:lnTo>
                  <a:pt x="4362945" y="669823"/>
                </a:lnTo>
                <a:lnTo>
                  <a:pt x="4362945" y="0"/>
                </a:lnTo>
                <a:lnTo>
                  <a:pt x="0" y="0"/>
                </a:lnTo>
                <a:lnTo>
                  <a:pt x="0" y="669823"/>
                </a:lnTo>
                <a:close/>
              </a:path>
            </a:pathLst>
          </a:custGeom>
          <a:solidFill>
            <a:srgbClr val="D1D1D3"/>
          </a:solidFill>
        </p:spPr>
        <p:txBody>
          <a:bodyPr wrap="square" lIns="0" tIns="0" rIns="0" bIns="0" rtlCol="0">
            <a:noAutofit/>
          </a:bodyPr>
          <a:lstStyle/>
          <a:p>
            <a:endParaRPr/>
          </a:p>
        </p:txBody>
      </p:sp>
      <p:sp>
        <p:nvSpPr>
          <p:cNvPr id="38" name="object 38"/>
          <p:cNvSpPr/>
          <p:nvPr/>
        </p:nvSpPr>
        <p:spPr>
          <a:xfrm>
            <a:off x="7654785" y="12709385"/>
            <a:ext cx="113042" cy="669823"/>
          </a:xfrm>
          <a:custGeom>
            <a:avLst/>
            <a:gdLst/>
            <a:ahLst/>
            <a:cxnLst/>
            <a:rect l="l" t="t" r="r" b="b"/>
            <a:pathLst>
              <a:path w="113042" h="669823">
                <a:moveTo>
                  <a:pt x="0" y="669823"/>
                </a:moveTo>
                <a:lnTo>
                  <a:pt x="113042" y="669823"/>
                </a:lnTo>
                <a:lnTo>
                  <a:pt x="113042" y="0"/>
                </a:lnTo>
                <a:lnTo>
                  <a:pt x="0" y="0"/>
                </a:lnTo>
                <a:lnTo>
                  <a:pt x="0" y="669823"/>
                </a:lnTo>
                <a:close/>
              </a:path>
            </a:pathLst>
          </a:custGeom>
          <a:solidFill>
            <a:srgbClr val="607DAB"/>
          </a:solidFill>
        </p:spPr>
        <p:txBody>
          <a:bodyPr wrap="square" lIns="0" tIns="0" rIns="0" bIns="0" rtlCol="0">
            <a:noAutofit/>
          </a:bodyPr>
          <a:lstStyle/>
          <a:p>
            <a:endParaRPr/>
          </a:p>
        </p:txBody>
      </p:sp>
      <p:sp>
        <p:nvSpPr>
          <p:cNvPr id="33" name="object 33"/>
          <p:cNvSpPr/>
          <p:nvPr/>
        </p:nvSpPr>
        <p:spPr>
          <a:xfrm>
            <a:off x="7767828" y="13674444"/>
            <a:ext cx="4572" cy="669823"/>
          </a:xfrm>
          <a:custGeom>
            <a:avLst/>
            <a:gdLst/>
            <a:ahLst/>
            <a:cxnLst/>
            <a:rect l="l" t="t" r="r" b="b"/>
            <a:pathLst>
              <a:path w="4572" h="669823">
                <a:moveTo>
                  <a:pt x="0" y="669823"/>
                </a:moveTo>
                <a:lnTo>
                  <a:pt x="4572" y="669823"/>
                </a:lnTo>
                <a:lnTo>
                  <a:pt x="4572" y="0"/>
                </a:lnTo>
                <a:lnTo>
                  <a:pt x="0" y="0"/>
                </a:lnTo>
                <a:lnTo>
                  <a:pt x="0" y="669823"/>
                </a:lnTo>
                <a:close/>
              </a:path>
            </a:pathLst>
          </a:custGeom>
          <a:solidFill>
            <a:srgbClr val="D1D1D3"/>
          </a:solidFill>
        </p:spPr>
        <p:txBody>
          <a:bodyPr wrap="square" lIns="0" tIns="0" rIns="0" bIns="0" rtlCol="0">
            <a:noAutofit/>
          </a:bodyPr>
          <a:lstStyle/>
          <a:p>
            <a:endParaRPr/>
          </a:p>
        </p:txBody>
      </p:sp>
      <p:sp>
        <p:nvSpPr>
          <p:cNvPr id="34" name="object 34"/>
          <p:cNvSpPr/>
          <p:nvPr/>
        </p:nvSpPr>
        <p:spPr>
          <a:xfrm>
            <a:off x="3291840" y="13674444"/>
            <a:ext cx="4362945" cy="669823"/>
          </a:xfrm>
          <a:custGeom>
            <a:avLst/>
            <a:gdLst/>
            <a:ahLst/>
            <a:cxnLst/>
            <a:rect l="l" t="t" r="r" b="b"/>
            <a:pathLst>
              <a:path w="4362945" h="669823">
                <a:moveTo>
                  <a:pt x="0" y="669823"/>
                </a:moveTo>
                <a:lnTo>
                  <a:pt x="4362945" y="669823"/>
                </a:lnTo>
                <a:lnTo>
                  <a:pt x="4362945" y="0"/>
                </a:lnTo>
                <a:lnTo>
                  <a:pt x="0" y="0"/>
                </a:lnTo>
                <a:lnTo>
                  <a:pt x="0" y="669823"/>
                </a:lnTo>
                <a:close/>
              </a:path>
            </a:pathLst>
          </a:custGeom>
          <a:solidFill>
            <a:srgbClr val="D1D1D3"/>
          </a:solidFill>
        </p:spPr>
        <p:txBody>
          <a:bodyPr wrap="square" lIns="0" tIns="0" rIns="0" bIns="0" rtlCol="0">
            <a:noAutofit/>
          </a:bodyPr>
          <a:lstStyle/>
          <a:p>
            <a:endParaRPr/>
          </a:p>
        </p:txBody>
      </p:sp>
      <p:sp>
        <p:nvSpPr>
          <p:cNvPr id="35" name="object 35"/>
          <p:cNvSpPr/>
          <p:nvPr/>
        </p:nvSpPr>
        <p:spPr>
          <a:xfrm>
            <a:off x="7654785" y="13674444"/>
            <a:ext cx="113042" cy="669823"/>
          </a:xfrm>
          <a:custGeom>
            <a:avLst/>
            <a:gdLst/>
            <a:ahLst/>
            <a:cxnLst/>
            <a:rect l="l" t="t" r="r" b="b"/>
            <a:pathLst>
              <a:path w="113042" h="669823">
                <a:moveTo>
                  <a:pt x="0" y="669823"/>
                </a:moveTo>
                <a:lnTo>
                  <a:pt x="113042" y="669823"/>
                </a:lnTo>
                <a:lnTo>
                  <a:pt x="113042" y="0"/>
                </a:lnTo>
                <a:lnTo>
                  <a:pt x="0" y="0"/>
                </a:lnTo>
                <a:lnTo>
                  <a:pt x="0" y="669823"/>
                </a:lnTo>
                <a:close/>
              </a:path>
            </a:pathLst>
          </a:custGeom>
          <a:solidFill>
            <a:srgbClr val="516A8F"/>
          </a:solidFill>
        </p:spPr>
        <p:txBody>
          <a:bodyPr wrap="square" lIns="0" tIns="0" rIns="0" bIns="0" rtlCol="0">
            <a:noAutofit/>
          </a:bodyPr>
          <a:lstStyle/>
          <a:p>
            <a:endParaRPr/>
          </a:p>
        </p:txBody>
      </p:sp>
      <p:sp>
        <p:nvSpPr>
          <p:cNvPr id="30" name="object 30"/>
          <p:cNvSpPr/>
          <p:nvPr/>
        </p:nvSpPr>
        <p:spPr>
          <a:xfrm>
            <a:off x="7767828" y="10618876"/>
            <a:ext cx="4572" cy="669823"/>
          </a:xfrm>
          <a:custGeom>
            <a:avLst/>
            <a:gdLst/>
            <a:ahLst/>
            <a:cxnLst/>
            <a:rect l="l" t="t" r="r" b="b"/>
            <a:pathLst>
              <a:path w="4572" h="669823">
                <a:moveTo>
                  <a:pt x="0" y="669823"/>
                </a:moveTo>
                <a:lnTo>
                  <a:pt x="4572" y="669823"/>
                </a:lnTo>
                <a:lnTo>
                  <a:pt x="4572" y="0"/>
                </a:lnTo>
                <a:lnTo>
                  <a:pt x="0" y="0"/>
                </a:lnTo>
                <a:lnTo>
                  <a:pt x="0" y="669823"/>
                </a:lnTo>
                <a:close/>
              </a:path>
            </a:pathLst>
          </a:custGeom>
          <a:solidFill>
            <a:srgbClr val="D1D1D3"/>
          </a:solidFill>
        </p:spPr>
        <p:txBody>
          <a:bodyPr wrap="square" lIns="0" tIns="0" rIns="0" bIns="0" rtlCol="0">
            <a:noAutofit/>
          </a:bodyPr>
          <a:lstStyle/>
          <a:p>
            <a:endParaRPr/>
          </a:p>
        </p:txBody>
      </p:sp>
      <p:sp>
        <p:nvSpPr>
          <p:cNvPr id="31" name="object 31"/>
          <p:cNvSpPr/>
          <p:nvPr/>
        </p:nvSpPr>
        <p:spPr>
          <a:xfrm>
            <a:off x="3291840" y="10618876"/>
            <a:ext cx="4362945" cy="669823"/>
          </a:xfrm>
          <a:custGeom>
            <a:avLst/>
            <a:gdLst/>
            <a:ahLst/>
            <a:cxnLst/>
            <a:rect l="l" t="t" r="r" b="b"/>
            <a:pathLst>
              <a:path w="4362945" h="669823">
                <a:moveTo>
                  <a:pt x="0" y="669823"/>
                </a:moveTo>
                <a:lnTo>
                  <a:pt x="4362945" y="669823"/>
                </a:lnTo>
                <a:lnTo>
                  <a:pt x="4362945" y="0"/>
                </a:lnTo>
                <a:lnTo>
                  <a:pt x="0" y="0"/>
                </a:lnTo>
                <a:lnTo>
                  <a:pt x="0" y="669823"/>
                </a:lnTo>
                <a:close/>
              </a:path>
            </a:pathLst>
          </a:custGeom>
          <a:solidFill>
            <a:srgbClr val="D1D1D3"/>
          </a:solidFill>
        </p:spPr>
        <p:txBody>
          <a:bodyPr wrap="square" lIns="0" tIns="0" rIns="0" bIns="0" rtlCol="0">
            <a:noAutofit/>
          </a:bodyPr>
          <a:lstStyle/>
          <a:p>
            <a:endParaRPr/>
          </a:p>
        </p:txBody>
      </p:sp>
      <p:sp>
        <p:nvSpPr>
          <p:cNvPr id="32" name="object 32"/>
          <p:cNvSpPr/>
          <p:nvPr/>
        </p:nvSpPr>
        <p:spPr>
          <a:xfrm>
            <a:off x="7654785" y="10618876"/>
            <a:ext cx="113042" cy="669823"/>
          </a:xfrm>
          <a:custGeom>
            <a:avLst/>
            <a:gdLst/>
            <a:ahLst/>
            <a:cxnLst/>
            <a:rect l="l" t="t" r="r" b="b"/>
            <a:pathLst>
              <a:path w="113042" h="669823">
                <a:moveTo>
                  <a:pt x="0" y="669823"/>
                </a:moveTo>
                <a:lnTo>
                  <a:pt x="113042" y="669823"/>
                </a:lnTo>
                <a:lnTo>
                  <a:pt x="113042" y="0"/>
                </a:lnTo>
                <a:lnTo>
                  <a:pt x="0" y="0"/>
                </a:lnTo>
                <a:lnTo>
                  <a:pt x="0" y="669823"/>
                </a:lnTo>
                <a:close/>
              </a:path>
            </a:pathLst>
          </a:custGeom>
          <a:solidFill>
            <a:srgbClr val="66B0D7"/>
          </a:solidFill>
        </p:spPr>
        <p:txBody>
          <a:bodyPr wrap="square" lIns="0" tIns="0" rIns="0" bIns="0" rtlCol="0">
            <a:noAutofit/>
          </a:bodyPr>
          <a:lstStyle/>
          <a:p>
            <a:endParaRPr/>
          </a:p>
        </p:txBody>
      </p:sp>
      <p:sp>
        <p:nvSpPr>
          <p:cNvPr id="28" name="object 28"/>
          <p:cNvSpPr/>
          <p:nvPr/>
        </p:nvSpPr>
        <p:spPr>
          <a:xfrm>
            <a:off x="2728323" y="10856473"/>
            <a:ext cx="228231" cy="292608"/>
          </a:xfrm>
          <a:custGeom>
            <a:avLst/>
            <a:gdLst/>
            <a:ahLst/>
            <a:cxnLst/>
            <a:rect l="l" t="t" r="r" b="b"/>
            <a:pathLst>
              <a:path w="228231" h="292607">
                <a:moveTo>
                  <a:pt x="223685" y="137401"/>
                </a:moveTo>
                <a:lnTo>
                  <a:pt x="103987" y="4394"/>
                </a:lnTo>
                <a:lnTo>
                  <a:pt x="101434" y="1587"/>
                </a:lnTo>
                <a:lnTo>
                  <a:pt x="97853" y="0"/>
                </a:lnTo>
                <a:lnTo>
                  <a:pt x="9029" y="0"/>
                </a:lnTo>
                <a:lnTo>
                  <a:pt x="4267" y="3086"/>
                </a:lnTo>
                <a:lnTo>
                  <a:pt x="2133" y="7873"/>
                </a:lnTo>
                <a:lnTo>
                  <a:pt x="0" y="12687"/>
                </a:lnTo>
                <a:lnTo>
                  <a:pt x="876" y="18287"/>
                </a:lnTo>
                <a:lnTo>
                  <a:pt x="4394" y="22186"/>
                </a:lnTo>
                <a:lnTo>
                  <a:pt x="116090" y="146303"/>
                </a:lnTo>
                <a:lnTo>
                  <a:pt x="4394" y="270395"/>
                </a:lnTo>
                <a:lnTo>
                  <a:pt x="876" y="274319"/>
                </a:lnTo>
                <a:lnTo>
                  <a:pt x="0" y="279920"/>
                </a:lnTo>
                <a:lnTo>
                  <a:pt x="2133" y="284708"/>
                </a:lnTo>
                <a:lnTo>
                  <a:pt x="4267" y="289509"/>
                </a:lnTo>
                <a:lnTo>
                  <a:pt x="9029" y="292607"/>
                </a:lnTo>
                <a:lnTo>
                  <a:pt x="97853" y="292607"/>
                </a:lnTo>
                <a:lnTo>
                  <a:pt x="101434" y="290995"/>
                </a:lnTo>
                <a:lnTo>
                  <a:pt x="103987" y="288213"/>
                </a:lnTo>
                <a:lnTo>
                  <a:pt x="223685" y="155193"/>
                </a:lnTo>
                <a:lnTo>
                  <a:pt x="228231" y="150139"/>
                </a:lnTo>
                <a:lnTo>
                  <a:pt x="228231" y="142455"/>
                </a:lnTo>
                <a:lnTo>
                  <a:pt x="223685" y="137401"/>
                </a:lnTo>
                <a:close/>
              </a:path>
            </a:pathLst>
          </a:custGeom>
          <a:solidFill>
            <a:srgbClr val="66B0D7"/>
          </a:solidFill>
        </p:spPr>
        <p:txBody>
          <a:bodyPr wrap="square" lIns="0" tIns="0" rIns="0" bIns="0" rtlCol="0">
            <a:noAutofit/>
          </a:bodyPr>
          <a:lstStyle/>
          <a:p>
            <a:endParaRPr/>
          </a:p>
        </p:txBody>
      </p:sp>
      <p:sp>
        <p:nvSpPr>
          <p:cNvPr id="29" name="object 29"/>
          <p:cNvSpPr/>
          <p:nvPr/>
        </p:nvSpPr>
        <p:spPr>
          <a:xfrm>
            <a:off x="2555419" y="10856473"/>
            <a:ext cx="228231" cy="292608"/>
          </a:xfrm>
          <a:custGeom>
            <a:avLst/>
            <a:gdLst/>
            <a:ahLst/>
            <a:cxnLst/>
            <a:rect l="l" t="t" r="r" b="b"/>
            <a:pathLst>
              <a:path w="228231" h="292607">
                <a:moveTo>
                  <a:pt x="223685" y="137401"/>
                </a:moveTo>
                <a:lnTo>
                  <a:pt x="103987" y="4394"/>
                </a:lnTo>
                <a:lnTo>
                  <a:pt x="101434" y="1587"/>
                </a:lnTo>
                <a:lnTo>
                  <a:pt x="97853" y="0"/>
                </a:lnTo>
                <a:lnTo>
                  <a:pt x="9029" y="0"/>
                </a:lnTo>
                <a:lnTo>
                  <a:pt x="4267" y="3086"/>
                </a:lnTo>
                <a:lnTo>
                  <a:pt x="2133" y="7873"/>
                </a:lnTo>
                <a:lnTo>
                  <a:pt x="0" y="12687"/>
                </a:lnTo>
                <a:lnTo>
                  <a:pt x="876" y="18287"/>
                </a:lnTo>
                <a:lnTo>
                  <a:pt x="4394" y="22186"/>
                </a:lnTo>
                <a:lnTo>
                  <a:pt x="116090" y="146303"/>
                </a:lnTo>
                <a:lnTo>
                  <a:pt x="4394" y="270395"/>
                </a:lnTo>
                <a:lnTo>
                  <a:pt x="876" y="274319"/>
                </a:lnTo>
                <a:lnTo>
                  <a:pt x="0" y="279920"/>
                </a:lnTo>
                <a:lnTo>
                  <a:pt x="2133" y="284708"/>
                </a:lnTo>
                <a:lnTo>
                  <a:pt x="4267" y="289509"/>
                </a:lnTo>
                <a:lnTo>
                  <a:pt x="9029" y="292607"/>
                </a:lnTo>
                <a:lnTo>
                  <a:pt x="97853" y="292607"/>
                </a:lnTo>
                <a:lnTo>
                  <a:pt x="101434" y="290995"/>
                </a:lnTo>
                <a:lnTo>
                  <a:pt x="103987" y="288213"/>
                </a:lnTo>
                <a:lnTo>
                  <a:pt x="223685" y="155193"/>
                </a:lnTo>
                <a:lnTo>
                  <a:pt x="228231" y="150139"/>
                </a:lnTo>
                <a:lnTo>
                  <a:pt x="228231" y="142455"/>
                </a:lnTo>
                <a:lnTo>
                  <a:pt x="223685" y="137401"/>
                </a:lnTo>
                <a:close/>
              </a:path>
            </a:pathLst>
          </a:custGeom>
          <a:solidFill>
            <a:srgbClr val="66B0D7"/>
          </a:solidFill>
        </p:spPr>
        <p:txBody>
          <a:bodyPr wrap="square" lIns="0" tIns="0" rIns="0" bIns="0" rtlCol="0">
            <a:noAutofit/>
          </a:bodyPr>
          <a:lstStyle/>
          <a:p>
            <a:endParaRPr/>
          </a:p>
        </p:txBody>
      </p:sp>
      <p:sp>
        <p:nvSpPr>
          <p:cNvPr id="26" name="object 26"/>
          <p:cNvSpPr/>
          <p:nvPr/>
        </p:nvSpPr>
        <p:spPr>
          <a:xfrm>
            <a:off x="2728323" y="11747808"/>
            <a:ext cx="228231" cy="292608"/>
          </a:xfrm>
          <a:custGeom>
            <a:avLst/>
            <a:gdLst/>
            <a:ahLst/>
            <a:cxnLst/>
            <a:rect l="l" t="t" r="r" b="b"/>
            <a:pathLst>
              <a:path w="228231" h="292607">
                <a:moveTo>
                  <a:pt x="223685" y="137401"/>
                </a:moveTo>
                <a:lnTo>
                  <a:pt x="103987" y="4394"/>
                </a:lnTo>
                <a:lnTo>
                  <a:pt x="101434" y="1587"/>
                </a:lnTo>
                <a:lnTo>
                  <a:pt x="97853" y="0"/>
                </a:lnTo>
                <a:lnTo>
                  <a:pt x="9029" y="0"/>
                </a:lnTo>
                <a:lnTo>
                  <a:pt x="4267" y="3086"/>
                </a:lnTo>
                <a:lnTo>
                  <a:pt x="2133" y="7873"/>
                </a:lnTo>
                <a:lnTo>
                  <a:pt x="0" y="12687"/>
                </a:lnTo>
                <a:lnTo>
                  <a:pt x="876" y="18287"/>
                </a:lnTo>
                <a:lnTo>
                  <a:pt x="4394" y="22186"/>
                </a:lnTo>
                <a:lnTo>
                  <a:pt x="116090" y="146303"/>
                </a:lnTo>
                <a:lnTo>
                  <a:pt x="4394" y="270395"/>
                </a:lnTo>
                <a:lnTo>
                  <a:pt x="876" y="274319"/>
                </a:lnTo>
                <a:lnTo>
                  <a:pt x="0" y="279920"/>
                </a:lnTo>
                <a:lnTo>
                  <a:pt x="2133" y="284708"/>
                </a:lnTo>
                <a:lnTo>
                  <a:pt x="4267" y="289509"/>
                </a:lnTo>
                <a:lnTo>
                  <a:pt x="9029" y="292607"/>
                </a:lnTo>
                <a:lnTo>
                  <a:pt x="97853" y="292607"/>
                </a:lnTo>
                <a:lnTo>
                  <a:pt x="101434" y="290995"/>
                </a:lnTo>
                <a:lnTo>
                  <a:pt x="103987" y="288213"/>
                </a:lnTo>
                <a:lnTo>
                  <a:pt x="223685" y="155193"/>
                </a:lnTo>
                <a:lnTo>
                  <a:pt x="228231" y="150139"/>
                </a:lnTo>
                <a:lnTo>
                  <a:pt x="228231" y="142455"/>
                </a:lnTo>
                <a:lnTo>
                  <a:pt x="223685" y="137401"/>
                </a:lnTo>
                <a:close/>
              </a:path>
            </a:pathLst>
          </a:custGeom>
          <a:solidFill>
            <a:srgbClr val="6792C4"/>
          </a:solidFill>
        </p:spPr>
        <p:txBody>
          <a:bodyPr wrap="square" lIns="0" tIns="0" rIns="0" bIns="0" rtlCol="0">
            <a:noAutofit/>
          </a:bodyPr>
          <a:lstStyle/>
          <a:p>
            <a:endParaRPr/>
          </a:p>
        </p:txBody>
      </p:sp>
      <p:sp>
        <p:nvSpPr>
          <p:cNvPr id="27" name="object 27"/>
          <p:cNvSpPr/>
          <p:nvPr/>
        </p:nvSpPr>
        <p:spPr>
          <a:xfrm>
            <a:off x="2555419" y="11747808"/>
            <a:ext cx="228231" cy="292608"/>
          </a:xfrm>
          <a:custGeom>
            <a:avLst/>
            <a:gdLst/>
            <a:ahLst/>
            <a:cxnLst/>
            <a:rect l="l" t="t" r="r" b="b"/>
            <a:pathLst>
              <a:path w="228231" h="292607">
                <a:moveTo>
                  <a:pt x="223685" y="137401"/>
                </a:moveTo>
                <a:lnTo>
                  <a:pt x="103987" y="4394"/>
                </a:lnTo>
                <a:lnTo>
                  <a:pt x="101434" y="1587"/>
                </a:lnTo>
                <a:lnTo>
                  <a:pt x="97853" y="0"/>
                </a:lnTo>
                <a:lnTo>
                  <a:pt x="9029" y="0"/>
                </a:lnTo>
                <a:lnTo>
                  <a:pt x="4267" y="3086"/>
                </a:lnTo>
                <a:lnTo>
                  <a:pt x="2133" y="7873"/>
                </a:lnTo>
                <a:lnTo>
                  <a:pt x="0" y="12687"/>
                </a:lnTo>
                <a:lnTo>
                  <a:pt x="876" y="18287"/>
                </a:lnTo>
                <a:lnTo>
                  <a:pt x="4394" y="22186"/>
                </a:lnTo>
                <a:lnTo>
                  <a:pt x="116090" y="146303"/>
                </a:lnTo>
                <a:lnTo>
                  <a:pt x="4394" y="270395"/>
                </a:lnTo>
                <a:lnTo>
                  <a:pt x="876" y="274319"/>
                </a:lnTo>
                <a:lnTo>
                  <a:pt x="0" y="279920"/>
                </a:lnTo>
                <a:lnTo>
                  <a:pt x="2133" y="284708"/>
                </a:lnTo>
                <a:lnTo>
                  <a:pt x="4267" y="289509"/>
                </a:lnTo>
                <a:lnTo>
                  <a:pt x="9029" y="292607"/>
                </a:lnTo>
                <a:lnTo>
                  <a:pt x="97853" y="292607"/>
                </a:lnTo>
                <a:lnTo>
                  <a:pt x="101434" y="290995"/>
                </a:lnTo>
                <a:lnTo>
                  <a:pt x="103987" y="288213"/>
                </a:lnTo>
                <a:lnTo>
                  <a:pt x="223685" y="155193"/>
                </a:lnTo>
                <a:lnTo>
                  <a:pt x="228231" y="150139"/>
                </a:lnTo>
                <a:lnTo>
                  <a:pt x="228231" y="142455"/>
                </a:lnTo>
                <a:lnTo>
                  <a:pt x="223685" y="137401"/>
                </a:lnTo>
                <a:close/>
              </a:path>
            </a:pathLst>
          </a:custGeom>
          <a:solidFill>
            <a:srgbClr val="6792C4"/>
          </a:solidFill>
        </p:spPr>
        <p:txBody>
          <a:bodyPr wrap="square" lIns="0" tIns="0" rIns="0" bIns="0" rtlCol="0">
            <a:noAutofit/>
          </a:bodyPr>
          <a:lstStyle/>
          <a:p>
            <a:endParaRPr/>
          </a:p>
        </p:txBody>
      </p:sp>
      <p:sp>
        <p:nvSpPr>
          <p:cNvPr id="24" name="object 24"/>
          <p:cNvSpPr/>
          <p:nvPr/>
        </p:nvSpPr>
        <p:spPr>
          <a:xfrm>
            <a:off x="2728323" y="12847400"/>
            <a:ext cx="228231" cy="292608"/>
          </a:xfrm>
          <a:custGeom>
            <a:avLst/>
            <a:gdLst/>
            <a:ahLst/>
            <a:cxnLst/>
            <a:rect l="l" t="t" r="r" b="b"/>
            <a:pathLst>
              <a:path w="228231" h="292608">
                <a:moveTo>
                  <a:pt x="223685" y="137401"/>
                </a:moveTo>
                <a:lnTo>
                  <a:pt x="103987" y="4394"/>
                </a:lnTo>
                <a:lnTo>
                  <a:pt x="101434" y="1587"/>
                </a:lnTo>
                <a:lnTo>
                  <a:pt x="97853" y="0"/>
                </a:lnTo>
                <a:lnTo>
                  <a:pt x="9029" y="0"/>
                </a:lnTo>
                <a:lnTo>
                  <a:pt x="4267" y="3086"/>
                </a:lnTo>
                <a:lnTo>
                  <a:pt x="2133" y="7873"/>
                </a:lnTo>
                <a:lnTo>
                  <a:pt x="0" y="12687"/>
                </a:lnTo>
                <a:lnTo>
                  <a:pt x="876" y="18287"/>
                </a:lnTo>
                <a:lnTo>
                  <a:pt x="4394" y="22186"/>
                </a:lnTo>
                <a:lnTo>
                  <a:pt x="116090" y="146303"/>
                </a:lnTo>
                <a:lnTo>
                  <a:pt x="4394" y="270395"/>
                </a:lnTo>
                <a:lnTo>
                  <a:pt x="876" y="274319"/>
                </a:lnTo>
                <a:lnTo>
                  <a:pt x="0" y="279920"/>
                </a:lnTo>
                <a:lnTo>
                  <a:pt x="2133" y="284708"/>
                </a:lnTo>
                <a:lnTo>
                  <a:pt x="4267" y="289509"/>
                </a:lnTo>
                <a:lnTo>
                  <a:pt x="9029" y="292607"/>
                </a:lnTo>
                <a:lnTo>
                  <a:pt x="97853" y="292607"/>
                </a:lnTo>
                <a:lnTo>
                  <a:pt x="101434" y="290995"/>
                </a:lnTo>
                <a:lnTo>
                  <a:pt x="103987" y="288213"/>
                </a:lnTo>
                <a:lnTo>
                  <a:pt x="223685" y="155193"/>
                </a:lnTo>
                <a:lnTo>
                  <a:pt x="228231" y="150139"/>
                </a:lnTo>
                <a:lnTo>
                  <a:pt x="228231" y="142455"/>
                </a:lnTo>
                <a:lnTo>
                  <a:pt x="223685" y="137401"/>
                </a:lnTo>
                <a:close/>
              </a:path>
            </a:pathLst>
          </a:custGeom>
          <a:solidFill>
            <a:srgbClr val="607DAB"/>
          </a:solidFill>
        </p:spPr>
        <p:txBody>
          <a:bodyPr wrap="square" lIns="0" tIns="0" rIns="0" bIns="0" rtlCol="0">
            <a:noAutofit/>
          </a:bodyPr>
          <a:lstStyle/>
          <a:p>
            <a:endParaRPr/>
          </a:p>
        </p:txBody>
      </p:sp>
      <p:sp>
        <p:nvSpPr>
          <p:cNvPr id="25" name="object 25"/>
          <p:cNvSpPr/>
          <p:nvPr/>
        </p:nvSpPr>
        <p:spPr>
          <a:xfrm>
            <a:off x="2555419" y="12847400"/>
            <a:ext cx="228231" cy="292608"/>
          </a:xfrm>
          <a:custGeom>
            <a:avLst/>
            <a:gdLst/>
            <a:ahLst/>
            <a:cxnLst/>
            <a:rect l="l" t="t" r="r" b="b"/>
            <a:pathLst>
              <a:path w="228231" h="292608">
                <a:moveTo>
                  <a:pt x="223685" y="137401"/>
                </a:moveTo>
                <a:lnTo>
                  <a:pt x="103987" y="4394"/>
                </a:lnTo>
                <a:lnTo>
                  <a:pt x="101434" y="1587"/>
                </a:lnTo>
                <a:lnTo>
                  <a:pt x="97853" y="0"/>
                </a:lnTo>
                <a:lnTo>
                  <a:pt x="9029" y="0"/>
                </a:lnTo>
                <a:lnTo>
                  <a:pt x="4267" y="3086"/>
                </a:lnTo>
                <a:lnTo>
                  <a:pt x="2133" y="7873"/>
                </a:lnTo>
                <a:lnTo>
                  <a:pt x="0" y="12687"/>
                </a:lnTo>
                <a:lnTo>
                  <a:pt x="876" y="18287"/>
                </a:lnTo>
                <a:lnTo>
                  <a:pt x="4394" y="22186"/>
                </a:lnTo>
                <a:lnTo>
                  <a:pt x="116090" y="146303"/>
                </a:lnTo>
                <a:lnTo>
                  <a:pt x="4394" y="270395"/>
                </a:lnTo>
                <a:lnTo>
                  <a:pt x="876" y="274319"/>
                </a:lnTo>
                <a:lnTo>
                  <a:pt x="0" y="279920"/>
                </a:lnTo>
                <a:lnTo>
                  <a:pt x="2133" y="284708"/>
                </a:lnTo>
                <a:lnTo>
                  <a:pt x="4267" y="289509"/>
                </a:lnTo>
                <a:lnTo>
                  <a:pt x="9029" y="292607"/>
                </a:lnTo>
                <a:lnTo>
                  <a:pt x="97853" y="292607"/>
                </a:lnTo>
                <a:lnTo>
                  <a:pt x="101434" y="290995"/>
                </a:lnTo>
                <a:lnTo>
                  <a:pt x="103987" y="288213"/>
                </a:lnTo>
                <a:lnTo>
                  <a:pt x="223685" y="155193"/>
                </a:lnTo>
                <a:lnTo>
                  <a:pt x="228231" y="150139"/>
                </a:lnTo>
                <a:lnTo>
                  <a:pt x="228231" y="142455"/>
                </a:lnTo>
                <a:lnTo>
                  <a:pt x="223685" y="137401"/>
                </a:lnTo>
                <a:close/>
              </a:path>
            </a:pathLst>
          </a:custGeom>
          <a:solidFill>
            <a:srgbClr val="607DAB"/>
          </a:solidFill>
        </p:spPr>
        <p:txBody>
          <a:bodyPr wrap="square" lIns="0" tIns="0" rIns="0" bIns="0" rtlCol="0">
            <a:noAutofit/>
          </a:bodyPr>
          <a:lstStyle/>
          <a:p>
            <a:endParaRPr/>
          </a:p>
        </p:txBody>
      </p:sp>
      <p:sp>
        <p:nvSpPr>
          <p:cNvPr id="22" name="object 22"/>
          <p:cNvSpPr/>
          <p:nvPr/>
        </p:nvSpPr>
        <p:spPr>
          <a:xfrm>
            <a:off x="2728323" y="13824023"/>
            <a:ext cx="228231" cy="292608"/>
          </a:xfrm>
          <a:custGeom>
            <a:avLst/>
            <a:gdLst/>
            <a:ahLst/>
            <a:cxnLst/>
            <a:rect l="l" t="t" r="r" b="b"/>
            <a:pathLst>
              <a:path w="228231" h="292607">
                <a:moveTo>
                  <a:pt x="223685" y="137401"/>
                </a:moveTo>
                <a:lnTo>
                  <a:pt x="103987" y="4394"/>
                </a:lnTo>
                <a:lnTo>
                  <a:pt x="101434" y="1587"/>
                </a:lnTo>
                <a:lnTo>
                  <a:pt x="97853" y="0"/>
                </a:lnTo>
                <a:lnTo>
                  <a:pt x="9029" y="0"/>
                </a:lnTo>
                <a:lnTo>
                  <a:pt x="4267" y="3086"/>
                </a:lnTo>
                <a:lnTo>
                  <a:pt x="2133" y="7874"/>
                </a:lnTo>
                <a:lnTo>
                  <a:pt x="0" y="12687"/>
                </a:lnTo>
                <a:lnTo>
                  <a:pt x="876" y="18288"/>
                </a:lnTo>
                <a:lnTo>
                  <a:pt x="4394" y="22186"/>
                </a:lnTo>
                <a:lnTo>
                  <a:pt x="116090" y="146304"/>
                </a:lnTo>
                <a:lnTo>
                  <a:pt x="4394" y="270395"/>
                </a:lnTo>
                <a:lnTo>
                  <a:pt x="876" y="274320"/>
                </a:lnTo>
                <a:lnTo>
                  <a:pt x="0" y="279920"/>
                </a:lnTo>
                <a:lnTo>
                  <a:pt x="2133" y="284708"/>
                </a:lnTo>
                <a:lnTo>
                  <a:pt x="4267" y="289509"/>
                </a:lnTo>
                <a:lnTo>
                  <a:pt x="9029" y="292608"/>
                </a:lnTo>
                <a:lnTo>
                  <a:pt x="97853" y="292608"/>
                </a:lnTo>
                <a:lnTo>
                  <a:pt x="101434" y="290995"/>
                </a:lnTo>
                <a:lnTo>
                  <a:pt x="103987" y="288213"/>
                </a:lnTo>
                <a:lnTo>
                  <a:pt x="223685" y="155194"/>
                </a:lnTo>
                <a:lnTo>
                  <a:pt x="228231" y="150139"/>
                </a:lnTo>
                <a:lnTo>
                  <a:pt x="228231" y="142455"/>
                </a:lnTo>
                <a:lnTo>
                  <a:pt x="223685" y="137401"/>
                </a:lnTo>
                <a:close/>
              </a:path>
            </a:pathLst>
          </a:custGeom>
          <a:solidFill>
            <a:srgbClr val="516A8F"/>
          </a:solidFill>
        </p:spPr>
        <p:txBody>
          <a:bodyPr wrap="square" lIns="0" tIns="0" rIns="0" bIns="0" rtlCol="0">
            <a:noAutofit/>
          </a:bodyPr>
          <a:lstStyle/>
          <a:p>
            <a:endParaRPr/>
          </a:p>
        </p:txBody>
      </p:sp>
      <p:sp>
        <p:nvSpPr>
          <p:cNvPr id="23" name="object 23"/>
          <p:cNvSpPr/>
          <p:nvPr/>
        </p:nvSpPr>
        <p:spPr>
          <a:xfrm>
            <a:off x="2555419" y="13824023"/>
            <a:ext cx="228231" cy="292608"/>
          </a:xfrm>
          <a:custGeom>
            <a:avLst/>
            <a:gdLst/>
            <a:ahLst/>
            <a:cxnLst/>
            <a:rect l="l" t="t" r="r" b="b"/>
            <a:pathLst>
              <a:path w="228231" h="292607">
                <a:moveTo>
                  <a:pt x="223685" y="137401"/>
                </a:moveTo>
                <a:lnTo>
                  <a:pt x="103987" y="4394"/>
                </a:lnTo>
                <a:lnTo>
                  <a:pt x="101434" y="1587"/>
                </a:lnTo>
                <a:lnTo>
                  <a:pt x="97853" y="0"/>
                </a:lnTo>
                <a:lnTo>
                  <a:pt x="9029" y="0"/>
                </a:lnTo>
                <a:lnTo>
                  <a:pt x="4267" y="3086"/>
                </a:lnTo>
                <a:lnTo>
                  <a:pt x="2133" y="7874"/>
                </a:lnTo>
                <a:lnTo>
                  <a:pt x="0" y="12687"/>
                </a:lnTo>
                <a:lnTo>
                  <a:pt x="876" y="18288"/>
                </a:lnTo>
                <a:lnTo>
                  <a:pt x="4394" y="22186"/>
                </a:lnTo>
                <a:lnTo>
                  <a:pt x="116090" y="146304"/>
                </a:lnTo>
                <a:lnTo>
                  <a:pt x="4394" y="270395"/>
                </a:lnTo>
                <a:lnTo>
                  <a:pt x="876" y="274320"/>
                </a:lnTo>
                <a:lnTo>
                  <a:pt x="0" y="279920"/>
                </a:lnTo>
                <a:lnTo>
                  <a:pt x="2133" y="284708"/>
                </a:lnTo>
                <a:lnTo>
                  <a:pt x="4267" y="289509"/>
                </a:lnTo>
                <a:lnTo>
                  <a:pt x="9029" y="292608"/>
                </a:lnTo>
                <a:lnTo>
                  <a:pt x="97853" y="292608"/>
                </a:lnTo>
                <a:lnTo>
                  <a:pt x="101434" y="290995"/>
                </a:lnTo>
                <a:lnTo>
                  <a:pt x="103987" y="288213"/>
                </a:lnTo>
                <a:lnTo>
                  <a:pt x="223685" y="155194"/>
                </a:lnTo>
                <a:lnTo>
                  <a:pt x="228231" y="150139"/>
                </a:lnTo>
                <a:lnTo>
                  <a:pt x="228231" y="142455"/>
                </a:lnTo>
                <a:lnTo>
                  <a:pt x="223685" y="137401"/>
                </a:lnTo>
                <a:close/>
              </a:path>
            </a:pathLst>
          </a:custGeom>
          <a:solidFill>
            <a:srgbClr val="516A8F"/>
          </a:solidFill>
        </p:spPr>
        <p:txBody>
          <a:bodyPr wrap="square" lIns="0" tIns="0" rIns="0" bIns="0" rtlCol="0">
            <a:noAutofit/>
          </a:bodyPr>
          <a:lstStyle/>
          <a:p>
            <a:endParaRPr/>
          </a:p>
        </p:txBody>
      </p:sp>
      <p:sp>
        <p:nvSpPr>
          <p:cNvPr id="21" name="object 21"/>
          <p:cNvSpPr txBox="1"/>
          <p:nvPr/>
        </p:nvSpPr>
        <p:spPr>
          <a:xfrm>
            <a:off x="7086946" y="3118552"/>
            <a:ext cx="2419667" cy="1498072"/>
          </a:xfrm>
          <a:prstGeom prst="rect">
            <a:avLst/>
          </a:prstGeom>
        </p:spPr>
        <p:txBody>
          <a:bodyPr wrap="square" lIns="0" tIns="18478" rIns="0" bIns="0" rtlCol="0">
            <a:noAutofit/>
          </a:bodyPr>
          <a:lstStyle/>
          <a:p>
            <a:pPr marL="12700" marR="47625">
              <a:lnSpc>
                <a:spcPts val="2910"/>
              </a:lnSpc>
            </a:pPr>
            <a:r>
              <a:rPr sz="2800" b="1" spc="56">
                <a:solidFill>
                  <a:srgbClr val="FDFDFD"/>
                </a:solidFill>
                <a:latin typeface="Times New Roman"/>
                <a:cs typeface="Times New Roman"/>
              </a:rPr>
              <a:t>Cancer</a:t>
            </a:r>
            <a:endParaRPr sz="2800">
              <a:latin typeface="Times New Roman"/>
              <a:cs typeface="Times New Roman"/>
            </a:endParaRPr>
          </a:p>
          <a:p>
            <a:pPr marL="12700" marR="47625">
              <a:lnSpc>
                <a:spcPts val="2810"/>
              </a:lnSpc>
            </a:pPr>
            <a:r>
              <a:rPr sz="2800" b="1" spc="79">
                <a:solidFill>
                  <a:srgbClr val="FDFDFD"/>
                </a:solidFill>
                <a:latin typeface="Times New Roman"/>
                <a:cs typeface="Times New Roman"/>
              </a:rPr>
              <a:t>Prevention:</a:t>
            </a:r>
            <a:endParaRPr sz="2800">
              <a:latin typeface="Times New Roman"/>
              <a:cs typeface="Times New Roman"/>
            </a:endParaRPr>
          </a:p>
          <a:p>
            <a:pPr marL="12700">
              <a:lnSpc>
                <a:spcPts val="2995"/>
              </a:lnSpc>
              <a:spcBef>
                <a:spcPts val="9"/>
              </a:spcBef>
            </a:pPr>
            <a:r>
              <a:rPr sz="2500" i="1" spc="99">
                <a:solidFill>
                  <a:srgbClr val="FDFDFD"/>
                </a:solidFill>
                <a:latin typeface="Book Antiqua"/>
                <a:cs typeface="Book Antiqua"/>
              </a:rPr>
              <a:t>Benefits of Early</a:t>
            </a:r>
            <a:endParaRPr sz="2500">
              <a:latin typeface="Book Antiqua"/>
              <a:cs typeface="Book Antiqua"/>
            </a:endParaRPr>
          </a:p>
          <a:p>
            <a:pPr marL="12700" marR="47625">
              <a:lnSpc>
                <a:spcPts val="3000"/>
              </a:lnSpc>
              <a:spcBef>
                <a:spcPts val="85"/>
              </a:spcBef>
            </a:pPr>
            <a:r>
              <a:rPr sz="2500" i="1" spc="150">
                <a:solidFill>
                  <a:srgbClr val="FDFDFD"/>
                </a:solidFill>
                <a:latin typeface="Book Antiqua"/>
                <a:cs typeface="Book Antiqua"/>
              </a:rPr>
              <a:t>Detection</a:t>
            </a:r>
            <a:endParaRPr sz="2500">
              <a:latin typeface="Book Antiqua"/>
              <a:cs typeface="Book Antiqua"/>
            </a:endParaRPr>
          </a:p>
        </p:txBody>
      </p:sp>
      <p:sp>
        <p:nvSpPr>
          <p:cNvPr id="20" name="object 20"/>
          <p:cNvSpPr txBox="1"/>
          <p:nvPr/>
        </p:nvSpPr>
        <p:spPr>
          <a:xfrm>
            <a:off x="444500" y="5526895"/>
            <a:ext cx="8939945" cy="876300"/>
          </a:xfrm>
          <a:prstGeom prst="rect">
            <a:avLst/>
          </a:prstGeom>
        </p:spPr>
        <p:txBody>
          <a:bodyPr wrap="square" lIns="0" tIns="12700" rIns="0" bIns="0" rtlCol="0">
            <a:noAutofit/>
          </a:bodyPr>
          <a:lstStyle/>
          <a:p>
            <a:pPr marL="12700" marR="33301">
              <a:lnSpc>
                <a:spcPts val="2000"/>
              </a:lnSpc>
            </a:pPr>
            <a:r>
              <a:rPr sz="2100" spc="-154">
                <a:solidFill>
                  <a:srgbClr val="6792C4"/>
                </a:solidFill>
                <a:latin typeface="Times New Roman"/>
                <a:cs typeface="Times New Roman"/>
              </a:rPr>
              <a:t>Cancer is consistently a top 3 cause of death in the U.S., killing more than 500,000 people each year.</a:t>
            </a:r>
            <a:endParaRPr sz="2100">
              <a:latin typeface="Times New Roman"/>
              <a:cs typeface="Times New Roman"/>
            </a:endParaRPr>
          </a:p>
          <a:p>
            <a:pPr marL="12700">
              <a:lnSpc>
                <a:spcPts val="2300"/>
              </a:lnSpc>
              <a:spcBef>
                <a:spcPts val="20"/>
              </a:spcBef>
            </a:pPr>
            <a:r>
              <a:rPr sz="2100" spc="-152">
                <a:solidFill>
                  <a:srgbClr val="6792C4"/>
                </a:solidFill>
                <a:latin typeface="Times New Roman"/>
                <a:cs typeface="Times New Roman"/>
              </a:rPr>
              <a:t>Screening, early detection  and accurate diagnosis can significantly improve patient survival rates and quality of life, while also greatly reducing the cost and complexity of treatment.</a:t>
            </a:r>
            <a:endParaRPr sz="2100">
              <a:latin typeface="Times New Roman"/>
              <a:cs typeface="Times New Roman"/>
            </a:endParaRPr>
          </a:p>
        </p:txBody>
      </p:sp>
      <p:sp>
        <p:nvSpPr>
          <p:cNvPr id="19" name="object 19"/>
          <p:cNvSpPr txBox="1"/>
          <p:nvPr/>
        </p:nvSpPr>
        <p:spPr>
          <a:xfrm>
            <a:off x="469779" y="6719531"/>
            <a:ext cx="9049354" cy="876300"/>
          </a:xfrm>
          <a:prstGeom prst="rect">
            <a:avLst/>
          </a:prstGeom>
        </p:spPr>
        <p:txBody>
          <a:bodyPr wrap="square" lIns="0" tIns="12700" rIns="0" bIns="0" rtlCol="0">
            <a:noAutofit/>
          </a:bodyPr>
          <a:lstStyle/>
          <a:p>
            <a:pPr marL="12700" marR="40004">
              <a:lnSpc>
                <a:spcPts val="2000"/>
              </a:lnSpc>
            </a:pPr>
            <a:r>
              <a:rPr sz="2100" spc="-153">
                <a:solidFill>
                  <a:srgbClr val="363435"/>
                </a:solidFill>
                <a:latin typeface="Times New Roman"/>
                <a:cs typeface="Times New Roman"/>
              </a:rPr>
              <a:t>When cancer is detected  early and treated appropriately, the 5-year cancer survival rate is increased.</a:t>
            </a:r>
            <a:endParaRPr sz="2100">
              <a:latin typeface="Times New Roman"/>
              <a:cs typeface="Times New Roman"/>
            </a:endParaRPr>
          </a:p>
          <a:p>
            <a:pPr marL="12700">
              <a:lnSpc>
                <a:spcPts val="2300"/>
              </a:lnSpc>
              <a:spcBef>
                <a:spcPts val="15"/>
              </a:spcBef>
            </a:pPr>
            <a:r>
              <a:rPr sz="2100" spc="-168">
                <a:solidFill>
                  <a:srgbClr val="363435"/>
                </a:solidFill>
                <a:latin typeface="Times New Roman"/>
                <a:cs typeface="Times New Roman"/>
              </a:rPr>
              <a:t>In the U.S., the 5-year survival rate for a woman  diagnosed  with cervical cancer at an advanced  stage is</a:t>
            </a:r>
            <a:endParaRPr sz="2100">
              <a:latin typeface="Times New Roman"/>
              <a:cs typeface="Times New Roman"/>
            </a:endParaRPr>
          </a:p>
          <a:p>
            <a:pPr marL="12700" marR="40004">
              <a:lnSpc>
                <a:spcPts val="2300"/>
              </a:lnSpc>
            </a:pPr>
            <a:r>
              <a:rPr sz="2100" spc="-165">
                <a:solidFill>
                  <a:srgbClr val="363435"/>
                </a:solidFill>
                <a:latin typeface="Times New Roman"/>
                <a:cs typeface="Times New Roman"/>
              </a:rPr>
              <a:t>15%, compared  to 93% if diagnosed before the cancer has spread.</a:t>
            </a:r>
            <a:endParaRPr sz="2100">
              <a:latin typeface="Times New Roman"/>
              <a:cs typeface="Times New Roman"/>
            </a:endParaRPr>
          </a:p>
        </p:txBody>
      </p:sp>
      <p:sp>
        <p:nvSpPr>
          <p:cNvPr id="18" name="object 18"/>
          <p:cNvSpPr txBox="1"/>
          <p:nvPr/>
        </p:nvSpPr>
        <p:spPr>
          <a:xfrm>
            <a:off x="469779" y="7887931"/>
            <a:ext cx="8737288" cy="584200"/>
          </a:xfrm>
          <a:prstGeom prst="rect">
            <a:avLst/>
          </a:prstGeom>
        </p:spPr>
        <p:txBody>
          <a:bodyPr wrap="square" lIns="0" tIns="12700" rIns="0" bIns="0" rtlCol="0">
            <a:noAutofit/>
          </a:bodyPr>
          <a:lstStyle/>
          <a:p>
            <a:pPr marL="12700">
              <a:lnSpc>
                <a:spcPts val="2000"/>
              </a:lnSpc>
            </a:pPr>
            <a:r>
              <a:rPr sz="2100" spc="-155">
                <a:solidFill>
                  <a:srgbClr val="363435"/>
                </a:solidFill>
                <a:latin typeface="Times New Roman"/>
                <a:cs typeface="Times New Roman"/>
              </a:rPr>
              <a:t>Treatment  costs for patients diagnosed at an early stage may be 2 to 4 times less expensive than for</a:t>
            </a:r>
            <a:endParaRPr sz="2100">
              <a:latin typeface="Times New Roman"/>
              <a:cs typeface="Times New Roman"/>
            </a:endParaRPr>
          </a:p>
          <a:p>
            <a:pPr marL="12700" marR="40004">
              <a:lnSpc>
                <a:spcPts val="2300"/>
              </a:lnSpc>
              <a:spcBef>
                <a:spcPts val="15"/>
              </a:spcBef>
            </a:pPr>
            <a:r>
              <a:rPr sz="2100" spc="-146">
                <a:solidFill>
                  <a:srgbClr val="363435"/>
                </a:solidFill>
                <a:latin typeface="Times New Roman"/>
                <a:cs typeface="Times New Roman"/>
              </a:rPr>
              <a:t>those patients diagnosed with advanced-stage cancer.</a:t>
            </a:r>
            <a:endParaRPr sz="2100">
              <a:latin typeface="Times New Roman"/>
              <a:cs typeface="Times New Roman"/>
            </a:endParaRPr>
          </a:p>
        </p:txBody>
      </p:sp>
      <p:sp>
        <p:nvSpPr>
          <p:cNvPr id="17" name="object 17"/>
          <p:cNvSpPr txBox="1"/>
          <p:nvPr/>
        </p:nvSpPr>
        <p:spPr>
          <a:xfrm>
            <a:off x="469779" y="8761337"/>
            <a:ext cx="8911288" cy="1463393"/>
          </a:xfrm>
          <a:prstGeom prst="rect">
            <a:avLst/>
          </a:prstGeom>
        </p:spPr>
        <p:txBody>
          <a:bodyPr wrap="square" lIns="0" tIns="12827" rIns="0" bIns="0" rtlCol="0">
            <a:noAutofit/>
          </a:bodyPr>
          <a:lstStyle/>
          <a:p>
            <a:pPr marL="12700">
              <a:lnSpc>
                <a:spcPts val="2020"/>
              </a:lnSpc>
            </a:pPr>
            <a:r>
              <a:rPr sz="2100" spc="-147">
                <a:solidFill>
                  <a:srgbClr val="363435"/>
                </a:solidFill>
                <a:latin typeface="Times New Roman"/>
                <a:cs typeface="Times New Roman"/>
              </a:rPr>
              <a:t>At the end of the day, screenings are an essential part of your health and wellbeing regimen. Be sure</a:t>
            </a:r>
            <a:endParaRPr sz="2100">
              <a:latin typeface="Times New Roman"/>
              <a:cs typeface="Times New Roman"/>
            </a:endParaRPr>
          </a:p>
          <a:p>
            <a:pPr marL="12700" marR="58816">
              <a:lnSpc>
                <a:spcPts val="2300"/>
              </a:lnSpc>
              <a:spcBef>
                <a:spcPts val="19"/>
              </a:spcBef>
            </a:pPr>
            <a:r>
              <a:rPr sz="2100" spc="-29">
                <a:solidFill>
                  <a:srgbClr val="363435"/>
                </a:solidFill>
                <a:latin typeface="Times New Roman"/>
                <a:cs typeface="Times New Roman"/>
              </a:rPr>
              <a:t>t</a:t>
            </a:r>
            <a:r>
              <a:rPr sz="2100" spc="0">
                <a:solidFill>
                  <a:srgbClr val="363435"/>
                </a:solidFill>
                <a:latin typeface="Times New Roman"/>
                <a:cs typeface="Times New Roman"/>
              </a:rPr>
              <a:t>o</a:t>
            </a:r>
            <a:r>
              <a:rPr sz="2100" spc="-53">
                <a:solidFill>
                  <a:srgbClr val="363435"/>
                </a:solidFill>
                <a:latin typeface="Times New Roman"/>
                <a:cs typeface="Times New Roman"/>
              </a:rPr>
              <a:t> </a:t>
            </a:r>
            <a:r>
              <a:rPr sz="2100" spc="-26">
                <a:solidFill>
                  <a:srgbClr val="363435"/>
                </a:solidFill>
                <a:latin typeface="Times New Roman"/>
                <a:cs typeface="Times New Roman"/>
              </a:rPr>
              <a:t>s</a:t>
            </a:r>
            <a:r>
              <a:rPr sz="2100" spc="-18">
                <a:solidFill>
                  <a:srgbClr val="363435"/>
                </a:solidFill>
                <a:latin typeface="Times New Roman"/>
                <a:cs typeface="Times New Roman"/>
              </a:rPr>
              <a:t>c</a:t>
            </a:r>
            <a:r>
              <a:rPr sz="2100" spc="-25">
                <a:solidFill>
                  <a:srgbClr val="363435"/>
                </a:solidFill>
                <a:latin typeface="Times New Roman"/>
                <a:cs typeface="Times New Roman"/>
              </a:rPr>
              <a:t>h</a:t>
            </a:r>
            <a:r>
              <a:rPr sz="2100" spc="-28">
                <a:solidFill>
                  <a:srgbClr val="363435"/>
                </a:solidFill>
                <a:latin typeface="Times New Roman"/>
                <a:cs typeface="Times New Roman"/>
              </a:rPr>
              <a:t>e</a:t>
            </a:r>
            <a:r>
              <a:rPr sz="2100" spc="-18">
                <a:solidFill>
                  <a:srgbClr val="363435"/>
                </a:solidFill>
                <a:latin typeface="Times New Roman"/>
                <a:cs typeface="Times New Roman"/>
              </a:rPr>
              <a:t>dule</a:t>
            </a:r>
            <a:r>
              <a:rPr sz="2100" spc="-86">
                <a:solidFill>
                  <a:srgbClr val="363435"/>
                </a:solidFill>
                <a:latin typeface="Times New Roman"/>
                <a:cs typeface="Times New Roman"/>
              </a:rPr>
              <a:t> </a:t>
            </a:r>
            <a:r>
              <a:rPr sz="2100" spc="-19">
                <a:solidFill>
                  <a:srgbClr val="363435"/>
                </a:solidFill>
                <a:latin typeface="Times New Roman"/>
                <a:cs typeface="Times New Roman"/>
              </a:rPr>
              <a:t>y</a:t>
            </a:r>
            <a:r>
              <a:rPr sz="2100" spc="-4">
                <a:solidFill>
                  <a:srgbClr val="363435"/>
                </a:solidFill>
                <a:latin typeface="Times New Roman"/>
                <a:cs typeface="Times New Roman"/>
              </a:rPr>
              <a:t>o</a:t>
            </a:r>
            <a:r>
              <a:rPr sz="2100" spc="0">
                <a:solidFill>
                  <a:srgbClr val="363435"/>
                </a:solidFill>
                <a:latin typeface="Times New Roman"/>
                <a:cs typeface="Times New Roman"/>
              </a:rPr>
              <a:t>ur</a:t>
            </a:r>
            <a:r>
              <a:rPr sz="2100" spc="-169">
                <a:solidFill>
                  <a:srgbClr val="363435"/>
                </a:solidFill>
                <a:latin typeface="Times New Roman"/>
                <a:cs typeface="Times New Roman"/>
              </a:rPr>
              <a:t> </a:t>
            </a:r>
            <a:r>
              <a:rPr sz="2100" spc="-72">
                <a:solidFill>
                  <a:srgbClr val="363435"/>
                </a:solidFill>
                <a:latin typeface="Times New Roman"/>
                <a:cs typeface="Times New Roman"/>
              </a:rPr>
              <a:t>A</a:t>
            </a:r>
            <a:r>
              <a:rPr sz="2100" spc="-62">
                <a:solidFill>
                  <a:srgbClr val="363435"/>
                </a:solidFill>
                <a:latin typeface="Times New Roman"/>
                <a:cs typeface="Times New Roman"/>
              </a:rPr>
              <a:t>n</a:t>
            </a:r>
            <a:r>
              <a:rPr sz="2100" spc="-76">
                <a:solidFill>
                  <a:srgbClr val="363435"/>
                </a:solidFill>
                <a:latin typeface="Times New Roman"/>
                <a:cs typeface="Times New Roman"/>
              </a:rPr>
              <a:t>n</a:t>
            </a:r>
            <a:r>
              <a:rPr sz="2100" spc="-62">
                <a:solidFill>
                  <a:srgbClr val="363435"/>
                </a:solidFill>
                <a:latin typeface="Times New Roman"/>
                <a:cs typeface="Times New Roman"/>
              </a:rPr>
              <a:t>u</a:t>
            </a:r>
            <a:r>
              <a:rPr sz="2100" spc="-65">
                <a:solidFill>
                  <a:srgbClr val="363435"/>
                </a:solidFill>
                <a:latin typeface="Times New Roman"/>
                <a:cs typeface="Times New Roman"/>
              </a:rPr>
              <a:t>a</a:t>
            </a:r>
            <a:r>
              <a:rPr sz="2100" spc="-35">
                <a:solidFill>
                  <a:srgbClr val="363435"/>
                </a:solidFill>
                <a:latin typeface="Times New Roman"/>
                <a:cs typeface="Times New Roman"/>
              </a:rPr>
              <a:t>l</a:t>
            </a:r>
            <a:r>
              <a:rPr sz="2100" spc="30">
                <a:solidFill>
                  <a:srgbClr val="363435"/>
                </a:solidFill>
                <a:latin typeface="Times New Roman"/>
                <a:cs typeface="Times New Roman"/>
              </a:rPr>
              <a:t> </a:t>
            </a:r>
            <a:r>
              <a:rPr sz="2100" spc="-94">
                <a:solidFill>
                  <a:srgbClr val="363435"/>
                </a:solidFill>
                <a:latin typeface="Times New Roman"/>
                <a:cs typeface="Times New Roman"/>
              </a:rPr>
              <a:t>P</a:t>
            </a:r>
            <a:r>
              <a:rPr sz="2100" spc="-60">
                <a:solidFill>
                  <a:srgbClr val="363435"/>
                </a:solidFill>
                <a:latin typeface="Times New Roman"/>
                <a:cs typeface="Times New Roman"/>
              </a:rPr>
              <a:t>r</a:t>
            </a:r>
            <a:r>
              <a:rPr sz="2100" spc="-69">
                <a:solidFill>
                  <a:srgbClr val="363435"/>
                </a:solidFill>
                <a:latin typeface="Times New Roman"/>
                <a:cs typeface="Times New Roman"/>
              </a:rPr>
              <a:t>e</a:t>
            </a:r>
            <a:r>
              <a:rPr sz="2100" spc="-81">
                <a:solidFill>
                  <a:srgbClr val="363435"/>
                </a:solidFill>
                <a:latin typeface="Times New Roman"/>
                <a:cs typeface="Times New Roman"/>
              </a:rPr>
              <a:t>v</a:t>
            </a:r>
            <a:r>
              <a:rPr sz="2100" spc="-65">
                <a:solidFill>
                  <a:srgbClr val="363435"/>
                </a:solidFill>
                <a:latin typeface="Times New Roman"/>
                <a:cs typeface="Times New Roman"/>
              </a:rPr>
              <a:t>e</a:t>
            </a:r>
            <a:r>
              <a:rPr sz="2100" spc="-72">
                <a:solidFill>
                  <a:srgbClr val="363435"/>
                </a:solidFill>
                <a:latin typeface="Times New Roman"/>
                <a:cs typeface="Times New Roman"/>
              </a:rPr>
              <a:t>n</a:t>
            </a:r>
            <a:r>
              <a:rPr sz="2100" spc="-35">
                <a:solidFill>
                  <a:srgbClr val="363435"/>
                </a:solidFill>
                <a:latin typeface="Times New Roman"/>
                <a:cs typeface="Times New Roman"/>
              </a:rPr>
              <a:t>ti</a:t>
            </a:r>
            <a:r>
              <a:rPr sz="2100" spc="-81">
                <a:solidFill>
                  <a:srgbClr val="363435"/>
                </a:solidFill>
                <a:latin typeface="Times New Roman"/>
                <a:cs typeface="Times New Roman"/>
              </a:rPr>
              <a:t>v</a:t>
            </a:r>
            <a:r>
              <a:rPr sz="2100" spc="-55">
                <a:solidFill>
                  <a:srgbClr val="363435"/>
                </a:solidFill>
                <a:latin typeface="Times New Roman"/>
                <a:cs typeface="Times New Roman"/>
              </a:rPr>
              <a:t>e</a:t>
            </a:r>
            <a:r>
              <a:rPr sz="2100" spc="253">
                <a:solidFill>
                  <a:srgbClr val="363435"/>
                </a:solidFill>
                <a:latin typeface="Times New Roman"/>
                <a:cs typeface="Times New Roman"/>
              </a:rPr>
              <a:t> </a:t>
            </a:r>
            <a:r>
              <a:rPr sz="2100" spc="-39">
                <a:solidFill>
                  <a:srgbClr val="363435"/>
                </a:solidFill>
                <a:latin typeface="Times New Roman"/>
                <a:cs typeface="Times New Roman"/>
              </a:rPr>
              <a:t>E</a:t>
            </a:r>
            <a:r>
              <a:rPr sz="2100" spc="-34">
                <a:solidFill>
                  <a:srgbClr val="363435"/>
                </a:solidFill>
                <a:latin typeface="Times New Roman"/>
                <a:cs typeface="Times New Roman"/>
              </a:rPr>
              <a:t>x</a:t>
            </a:r>
            <a:r>
              <a:rPr sz="2100" spc="-65">
                <a:solidFill>
                  <a:srgbClr val="363435"/>
                </a:solidFill>
                <a:latin typeface="Times New Roman"/>
                <a:cs typeface="Times New Roman"/>
              </a:rPr>
              <a:t>a</a:t>
            </a:r>
            <a:r>
              <a:rPr sz="2100" spc="-103">
                <a:solidFill>
                  <a:srgbClr val="363435"/>
                </a:solidFill>
                <a:latin typeface="Times New Roman"/>
                <a:cs typeface="Times New Roman"/>
              </a:rPr>
              <a:t>m</a:t>
            </a:r>
            <a:r>
              <a:rPr sz="2100" spc="-31">
                <a:solidFill>
                  <a:srgbClr val="363435"/>
                </a:solidFill>
                <a:latin typeface="Times New Roman"/>
                <a:cs typeface="Times New Roman"/>
              </a:rPr>
              <a:t>,</a:t>
            </a:r>
            <a:r>
              <a:rPr sz="2100" spc="-140">
                <a:solidFill>
                  <a:srgbClr val="363435"/>
                </a:solidFill>
                <a:latin typeface="Times New Roman"/>
                <a:cs typeface="Times New Roman"/>
              </a:rPr>
              <a:t> </a:t>
            </a:r>
            <a:r>
              <a:rPr sz="2100" spc="-60">
                <a:solidFill>
                  <a:srgbClr val="363435"/>
                </a:solidFill>
                <a:latin typeface="Times New Roman"/>
                <a:cs typeface="Times New Roman"/>
              </a:rPr>
              <a:t>e</a:t>
            </a:r>
            <a:r>
              <a:rPr sz="2100" spc="-56">
                <a:solidFill>
                  <a:srgbClr val="363435"/>
                </a:solidFill>
                <a:latin typeface="Times New Roman"/>
                <a:cs typeface="Times New Roman"/>
              </a:rPr>
              <a:t>sp</a:t>
            </a:r>
            <a:r>
              <a:rPr sz="2100" spc="-65">
                <a:solidFill>
                  <a:srgbClr val="363435"/>
                </a:solidFill>
                <a:latin typeface="Times New Roman"/>
                <a:cs typeface="Times New Roman"/>
              </a:rPr>
              <a:t>e</a:t>
            </a:r>
            <a:r>
              <a:rPr sz="2100" spc="-51">
                <a:solidFill>
                  <a:srgbClr val="363435"/>
                </a:solidFill>
                <a:latin typeface="Times New Roman"/>
                <a:cs typeface="Times New Roman"/>
              </a:rPr>
              <a:t>c</a:t>
            </a:r>
            <a:r>
              <a:rPr sz="2100" spc="-45">
                <a:solidFill>
                  <a:srgbClr val="363435"/>
                </a:solidFill>
                <a:latin typeface="Times New Roman"/>
                <a:cs typeface="Times New Roman"/>
              </a:rPr>
              <a:t>i</a:t>
            </a:r>
            <a:r>
              <a:rPr sz="2100" spc="-65">
                <a:solidFill>
                  <a:srgbClr val="363435"/>
                </a:solidFill>
                <a:latin typeface="Times New Roman"/>
                <a:cs typeface="Times New Roman"/>
              </a:rPr>
              <a:t>a</a:t>
            </a:r>
            <a:r>
              <a:rPr sz="2100" spc="-21">
                <a:solidFill>
                  <a:srgbClr val="363435"/>
                </a:solidFill>
                <a:latin typeface="Times New Roman"/>
                <a:cs typeface="Times New Roman"/>
              </a:rPr>
              <a:t>l</a:t>
            </a:r>
            <a:r>
              <a:rPr sz="2100" spc="-50">
                <a:solidFill>
                  <a:srgbClr val="363435"/>
                </a:solidFill>
                <a:latin typeface="Times New Roman"/>
                <a:cs typeface="Times New Roman"/>
              </a:rPr>
              <a:t>ly</a:t>
            </a:r>
            <a:r>
              <a:rPr sz="2100" spc="-27">
                <a:solidFill>
                  <a:srgbClr val="363435"/>
                </a:solidFill>
                <a:latin typeface="Times New Roman"/>
                <a:cs typeface="Times New Roman"/>
              </a:rPr>
              <a:t> </a:t>
            </a:r>
            <a:r>
              <a:rPr sz="2100" spc="-31">
                <a:solidFill>
                  <a:srgbClr val="363435"/>
                </a:solidFill>
                <a:latin typeface="Times New Roman"/>
                <a:cs typeface="Times New Roman"/>
              </a:rPr>
              <a:t>i</a:t>
            </a:r>
            <a:r>
              <a:rPr sz="2100" spc="-41">
                <a:solidFill>
                  <a:srgbClr val="363435"/>
                </a:solidFill>
                <a:latin typeface="Times New Roman"/>
                <a:cs typeface="Times New Roman"/>
              </a:rPr>
              <a:t>f</a:t>
            </a:r>
            <a:r>
              <a:rPr sz="2100" spc="-200">
                <a:solidFill>
                  <a:srgbClr val="363435"/>
                </a:solidFill>
                <a:latin typeface="Times New Roman"/>
                <a:cs typeface="Times New Roman"/>
              </a:rPr>
              <a:t> </a:t>
            </a:r>
            <a:r>
              <a:rPr sz="2100" spc="-81">
                <a:solidFill>
                  <a:srgbClr val="363435"/>
                </a:solidFill>
                <a:latin typeface="Times New Roman"/>
                <a:cs typeface="Times New Roman"/>
              </a:rPr>
              <a:t>y</a:t>
            </a:r>
            <a:r>
              <a:rPr sz="2100" spc="-67">
                <a:solidFill>
                  <a:srgbClr val="363435"/>
                </a:solidFill>
                <a:latin typeface="Times New Roman"/>
                <a:cs typeface="Times New Roman"/>
              </a:rPr>
              <a:t>o</a:t>
            </a:r>
            <a:r>
              <a:rPr sz="2100" spc="-62">
                <a:solidFill>
                  <a:srgbClr val="363435"/>
                </a:solidFill>
                <a:latin typeface="Times New Roman"/>
                <a:cs typeface="Times New Roman"/>
              </a:rPr>
              <a:t>u</a:t>
            </a:r>
            <a:r>
              <a:rPr sz="2100" spc="-31">
                <a:solidFill>
                  <a:srgbClr val="363435"/>
                </a:solidFill>
                <a:latin typeface="Times New Roman"/>
                <a:cs typeface="Times New Roman"/>
              </a:rPr>
              <a:t> </a:t>
            </a:r>
            <a:r>
              <a:rPr sz="2100" spc="-76">
                <a:solidFill>
                  <a:srgbClr val="363435"/>
                </a:solidFill>
                <a:latin typeface="Times New Roman"/>
                <a:cs typeface="Times New Roman"/>
              </a:rPr>
              <a:t>h</a:t>
            </a:r>
            <a:r>
              <a:rPr sz="2100" spc="-102">
                <a:solidFill>
                  <a:srgbClr val="363435"/>
                </a:solidFill>
                <a:latin typeface="Times New Roman"/>
                <a:cs typeface="Times New Roman"/>
              </a:rPr>
              <a:t>a</a:t>
            </a:r>
            <a:r>
              <a:rPr sz="2100" spc="-81">
                <a:solidFill>
                  <a:srgbClr val="363435"/>
                </a:solidFill>
                <a:latin typeface="Times New Roman"/>
                <a:cs typeface="Times New Roman"/>
              </a:rPr>
              <a:t>v</a:t>
            </a:r>
            <a:r>
              <a:rPr sz="2100" spc="-55">
                <a:solidFill>
                  <a:srgbClr val="363435"/>
                </a:solidFill>
                <a:latin typeface="Times New Roman"/>
                <a:cs typeface="Times New Roman"/>
              </a:rPr>
              <a:t>e</a:t>
            </a:r>
            <a:r>
              <a:rPr sz="2100" spc="-62">
                <a:solidFill>
                  <a:srgbClr val="363435"/>
                </a:solidFill>
                <a:latin typeface="Times New Roman"/>
                <a:cs typeface="Times New Roman"/>
              </a:rPr>
              <a:t> </a:t>
            </a:r>
            <a:r>
              <a:rPr sz="2100" spc="0">
                <a:solidFill>
                  <a:srgbClr val="363435"/>
                </a:solidFill>
                <a:latin typeface="Times New Roman"/>
                <a:cs typeface="Times New Roman"/>
              </a:rPr>
              <a:t>a</a:t>
            </a:r>
            <a:r>
              <a:rPr sz="2100" spc="-182">
                <a:solidFill>
                  <a:srgbClr val="363435"/>
                </a:solidFill>
                <a:latin typeface="Times New Roman"/>
                <a:cs typeface="Times New Roman"/>
              </a:rPr>
              <a:t> </a:t>
            </a:r>
            <a:r>
              <a:rPr sz="2100" spc="-58">
                <a:solidFill>
                  <a:srgbClr val="363435"/>
                </a:solidFill>
                <a:latin typeface="Times New Roman"/>
                <a:cs typeface="Times New Roman"/>
              </a:rPr>
              <a:t>f</a:t>
            </a:r>
            <a:r>
              <a:rPr sz="2100" spc="-75">
                <a:solidFill>
                  <a:srgbClr val="363435"/>
                </a:solidFill>
                <a:latin typeface="Times New Roman"/>
                <a:cs typeface="Times New Roman"/>
              </a:rPr>
              <a:t>a</a:t>
            </a:r>
            <a:r>
              <a:rPr sz="2100" spc="-114">
                <a:solidFill>
                  <a:srgbClr val="363435"/>
                </a:solidFill>
                <a:latin typeface="Times New Roman"/>
                <a:cs typeface="Times New Roman"/>
              </a:rPr>
              <a:t>m</a:t>
            </a:r>
            <a:r>
              <a:rPr sz="2100" spc="-27">
                <a:solidFill>
                  <a:srgbClr val="363435"/>
                </a:solidFill>
                <a:latin typeface="Times New Roman"/>
                <a:cs typeface="Times New Roman"/>
              </a:rPr>
              <a:t>i</a:t>
            </a:r>
            <a:r>
              <a:rPr sz="2100" spc="-57">
                <a:solidFill>
                  <a:srgbClr val="363435"/>
                </a:solidFill>
                <a:latin typeface="Times New Roman"/>
                <a:cs typeface="Times New Roman"/>
              </a:rPr>
              <a:t>ly</a:t>
            </a:r>
            <a:r>
              <a:rPr sz="2100" spc="-104">
                <a:solidFill>
                  <a:srgbClr val="363435"/>
                </a:solidFill>
                <a:latin typeface="Times New Roman"/>
                <a:cs typeface="Times New Roman"/>
              </a:rPr>
              <a:t> </a:t>
            </a:r>
            <a:r>
              <a:rPr sz="2100" spc="0">
                <a:solidFill>
                  <a:srgbClr val="363435"/>
                </a:solidFill>
                <a:latin typeface="Times New Roman"/>
                <a:cs typeface="Times New Roman"/>
              </a:rPr>
              <a:t>h</a:t>
            </a:r>
            <a:r>
              <a:rPr sz="2100" spc="9">
                <a:solidFill>
                  <a:srgbClr val="363435"/>
                </a:solidFill>
                <a:latin typeface="Times New Roman"/>
                <a:cs typeface="Times New Roman"/>
              </a:rPr>
              <a:t>i</a:t>
            </a:r>
            <a:r>
              <a:rPr sz="2100" spc="-14">
                <a:solidFill>
                  <a:srgbClr val="363435"/>
                </a:solidFill>
                <a:latin typeface="Times New Roman"/>
                <a:cs typeface="Times New Roman"/>
              </a:rPr>
              <a:t>s</a:t>
            </a:r>
            <a:r>
              <a:rPr sz="2100" spc="-29">
                <a:solidFill>
                  <a:srgbClr val="363435"/>
                </a:solidFill>
                <a:latin typeface="Times New Roman"/>
                <a:cs typeface="Times New Roman"/>
              </a:rPr>
              <a:t>t</a:t>
            </a:r>
            <a:r>
              <a:rPr sz="2100" spc="0">
                <a:solidFill>
                  <a:srgbClr val="363435"/>
                </a:solidFill>
                <a:latin typeface="Times New Roman"/>
                <a:cs typeface="Times New Roman"/>
              </a:rPr>
              <a:t>o</a:t>
            </a:r>
            <a:r>
              <a:rPr sz="2100" spc="75">
                <a:solidFill>
                  <a:srgbClr val="363435"/>
                </a:solidFill>
                <a:latin typeface="Times New Roman"/>
                <a:cs typeface="Times New Roman"/>
              </a:rPr>
              <a:t>r</a:t>
            </a:r>
            <a:r>
              <a:rPr sz="2100" spc="0">
                <a:solidFill>
                  <a:srgbClr val="363435"/>
                </a:solidFill>
                <a:latin typeface="Times New Roman"/>
                <a:cs typeface="Times New Roman"/>
              </a:rPr>
              <a:t>y</a:t>
            </a:r>
            <a:r>
              <a:rPr sz="2100" spc="-169">
                <a:solidFill>
                  <a:srgbClr val="363435"/>
                </a:solidFill>
                <a:latin typeface="Times New Roman"/>
                <a:cs typeface="Times New Roman"/>
              </a:rPr>
              <a:t> </a:t>
            </a:r>
            <a:r>
              <a:rPr sz="2100" spc="0">
                <a:solidFill>
                  <a:srgbClr val="363435"/>
                </a:solidFill>
                <a:latin typeface="Times New Roman"/>
                <a:cs typeface="Times New Roman"/>
              </a:rPr>
              <a:t>of </a:t>
            </a:r>
            <a:r>
              <a:rPr sz="2100" spc="-28">
                <a:solidFill>
                  <a:srgbClr val="363435"/>
                </a:solidFill>
                <a:latin typeface="Times New Roman"/>
                <a:cs typeface="Times New Roman"/>
              </a:rPr>
              <a:t>ca</a:t>
            </a:r>
            <a:r>
              <a:rPr sz="2100" spc="-25">
                <a:solidFill>
                  <a:srgbClr val="363435"/>
                </a:solidFill>
                <a:latin typeface="Times New Roman"/>
                <a:cs typeface="Times New Roman"/>
              </a:rPr>
              <a:t>n</a:t>
            </a:r>
            <a:r>
              <a:rPr sz="2100" spc="-33">
                <a:solidFill>
                  <a:srgbClr val="363435"/>
                </a:solidFill>
                <a:latin typeface="Times New Roman"/>
                <a:cs typeface="Times New Roman"/>
              </a:rPr>
              <a:t>c</a:t>
            </a:r>
            <a:r>
              <a:rPr sz="2100" spc="-28">
                <a:solidFill>
                  <a:srgbClr val="363435"/>
                </a:solidFill>
                <a:latin typeface="Times New Roman"/>
                <a:cs typeface="Times New Roman"/>
              </a:rPr>
              <a:t>e</a:t>
            </a:r>
            <a:r>
              <a:rPr sz="2100" spc="-13">
                <a:solidFill>
                  <a:srgbClr val="363435"/>
                </a:solidFill>
                <a:latin typeface="Times New Roman"/>
                <a:cs typeface="Times New Roman"/>
              </a:rPr>
              <a:t>r</a:t>
            </a:r>
            <a:r>
              <a:rPr sz="2100" spc="-113">
                <a:solidFill>
                  <a:srgbClr val="363435"/>
                </a:solidFill>
                <a:latin typeface="Times New Roman"/>
                <a:cs typeface="Times New Roman"/>
              </a:rPr>
              <a:t> </a:t>
            </a:r>
            <a:r>
              <a:rPr sz="2100" spc="0">
                <a:solidFill>
                  <a:srgbClr val="363435"/>
                </a:solidFill>
                <a:latin typeface="Times New Roman"/>
                <a:cs typeface="Times New Roman"/>
              </a:rPr>
              <a:t>–</a:t>
            </a:r>
            <a:r>
              <a:rPr sz="2100" spc="-144">
                <a:solidFill>
                  <a:srgbClr val="363435"/>
                </a:solidFill>
                <a:latin typeface="Times New Roman"/>
                <a:cs typeface="Times New Roman"/>
              </a:rPr>
              <a:t> </a:t>
            </a:r>
            <a:r>
              <a:rPr sz="2100" spc="0">
                <a:solidFill>
                  <a:srgbClr val="363435"/>
                </a:solidFill>
                <a:latin typeface="Times New Roman"/>
                <a:cs typeface="Times New Roman"/>
              </a:rPr>
              <a:t>it</a:t>
            </a:r>
            <a:r>
              <a:rPr sz="2100" spc="-109">
                <a:solidFill>
                  <a:srgbClr val="363435"/>
                </a:solidFill>
                <a:latin typeface="Times New Roman"/>
                <a:cs typeface="Times New Roman"/>
              </a:rPr>
              <a:t> </a:t>
            </a:r>
            <a:r>
              <a:rPr sz="2100" spc="-14">
                <a:solidFill>
                  <a:srgbClr val="363435"/>
                </a:solidFill>
                <a:latin typeface="Times New Roman"/>
                <a:cs typeface="Times New Roman"/>
              </a:rPr>
              <a:t>c</a:t>
            </a:r>
            <a:r>
              <a:rPr sz="2100" spc="-4">
                <a:solidFill>
                  <a:srgbClr val="363435"/>
                </a:solidFill>
                <a:latin typeface="Times New Roman"/>
                <a:cs typeface="Times New Roman"/>
              </a:rPr>
              <a:t>o</a:t>
            </a:r>
            <a:r>
              <a:rPr sz="2100" spc="0">
                <a:solidFill>
                  <a:srgbClr val="363435"/>
                </a:solidFill>
                <a:latin typeface="Times New Roman"/>
                <a:cs typeface="Times New Roman"/>
              </a:rPr>
              <a:t>uld</a:t>
            </a:r>
            <a:r>
              <a:rPr sz="2100" spc="-179">
                <a:solidFill>
                  <a:srgbClr val="363435"/>
                </a:solidFill>
                <a:latin typeface="Times New Roman"/>
                <a:cs typeface="Times New Roman"/>
              </a:rPr>
              <a:t> </a:t>
            </a:r>
            <a:r>
              <a:rPr sz="2100" spc="-57">
                <a:solidFill>
                  <a:srgbClr val="363435"/>
                </a:solidFill>
                <a:latin typeface="Times New Roman"/>
                <a:cs typeface="Times New Roman"/>
              </a:rPr>
              <a:t>s</a:t>
            </a:r>
            <a:r>
              <a:rPr sz="2100" spc="-112">
                <a:solidFill>
                  <a:srgbClr val="363435"/>
                </a:solidFill>
                <a:latin typeface="Times New Roman"/>
                <a:cs typeface="Times New Roman"/>
              </a:rPr>
              <a:t>a</a:t>
            </a:r>
            <a:r>
              <a:rPr sz="2100" spc="-92">
                <a:solidFill>
                  <a:srgbClr val="363435"/>
                </a:solidFill>
                <a:latin typeface="Times New Roman"/>
                <a:cs typeface="Times New Roman"/>
              </a:rPr>
              <a:t>v</a:t>
            </a:r>
            <a:r>
              <a:rPr sz="2100" spc="-65">
                <a:solidFill>
                  <a:srgbClr val="363435"/>
                </a:solidFill>
                <a:latin typeface="Times New Roman"/>
                <a:cs typeface="Times New Roman"/>
              </a:rPr>
              <a:t>e</a:t>
            </a:r>
            <a:r>
              <a:rPr sz="2100" spc="-120">
                <a:solidFill>
                  <a:srgbClr val="363435"/>
                </a:solidFill>
                <a:latin typeface="Times New Roman"/>
                <a:cs typeface="Times New Roman"/>
              </a:rPr>
              <a:t> </a:t>
            </a:r>
            <a:r>
              <a:rPr sz="2100" spc="-19">
                <a:solidFill>
                  <a:srgbClr val="363435"/>
                </a:solidFill>
                <a:latin typeface="Times New Roman"/>
                <a:cs typeface="Times New Roman"/>
              </a:rPr>
              <a:t>y</a:t>
            </a:r>
            <a:r>
              <a:rPr sz="2100" spc="-4">
                <a:solidFill>
                  <a:srgbClr val="363435"/>
                </a:solidFill>
                <a:latin typeface="Times New Roman"/>
                <a:cs typeface="Times New Roman"/>
              </a:rPr>
              <a:t>o</a:t>
            </a:r>
            <a:r>
              <a:rPr sz="2100" spc="0">
                <a:solidFill>
                  <a:srgbClr val="363435"/>
                </a:solidFill>
                <a:latin typeface="Times New Roman"/>
                <a:cs typeface="Times New Roman"/>
              </a:rPr>
              <a:t>ur</a:t>
            </a:r>
            <a:r>
              <a:rPr sz="2100" spc="-169">
                <a:solidFill>
                  <a:srgbClr val="363435"/>
                </a:solidFill>
                <a:latin typeface="Times New Roman"/>
                <a:cs typeface="Times New Roman"/>
              </a:rPr>
              <a:t> </a:t>
            </a:r>
            <a:r>
              <a:rPr sz="2100" spc="-81">
                <a:solidFill>
                  <a:srgbClr val="363435"/>
                </a:solidFill>
                <a:latin typeface="Times New Roman"/>
                <a:cs typeface="Times New Roman"/>
              </a:rPr>
              <a:t>l</a:t>
            </a:r>
            <a:r>
              <a:rPr sz="2100" spc="-77">
                <a:solidFill>
                  <a:srgbClr val="363435"/>
                </a:solidFill>
                <a:latin typeface="Times New Roman"/>
                <a:cs typeface="Times New Roman"/>
              </a:rPr>
              <a:t>i</a:t>
            </a:r>
            <a:r>
              <a:rPr sz="2100" spc="-97">
                <a:solidFill>
                  <a:srgbClr val="363435"/>
                </a:solidFill>
                <a:latin typeface="Times New Roman"/>
                <a:cs typeface="Times New Roman"/>
              </a:rPr>
              <a:t>f</a:t>
            </a:r>
            <a:r>
              <a:rPr sz="2100" spc="-152">
                <a:solidFill>
                  <a:srgbClr val="363435"/>
                </a:solidFill>
                <a:latin typeface="Times New Roman"/>
                <a:cs typeface="Times New Roman"/>
              </a:rPr>
              <a:t>e</a:t>
            </a:r>
            <a:r>
              <a:rPr sz="2100" spc="-73">
                <a:solidFill>
                  <a:srgbClr val="363435"/>
                </a:solidFill>
                <a:latin typeface="Times New Roman"/>
                <a:cs typeface="Times New Roman"/>
              </a:rPr>
              <a:t>.</a:t>
            </a:r>
            <a:r>
              <a:rPr sz="2100" spc="34">
                <a:solidFill>
                  <a:srgbClr val="363435"/>
                </a:solidFill>
                <a:latin typeface="Times New Roman"/>
                <a:cs typeface="Times New Roman"/>
              </a:rPr>
              <a:t> </a:t>
            </a:r>
            <a:r>
              <a:rPr sz="2100" spc="-136">
                <a:solidFill>
                  <a:srgbClr val="363435"/>
                </a:solidFill>
                <a:latin typeface="Times New Roman"/>
                <a:cs typeface="Times New Roman"/>
              </a:rPr>
              <a:t>I</a:t>
            </a:r>
            <a:r>
              <a:rPr sz="2100" spc="-146">
                <a:solidFill>
                  <a:srgbClr val="363435"/>
                </a:solidFill>
                <a:latin typeface="Times New Roman"/>
                <a:cs typeface="Times New Roman"/>
              </a:rPr>
              <a:t>n</a:t>
            </a:r>
            <a:r>
              <a:rPr sz="2100" spc="-165">
                <a:solidFill>
                  <a:srgbClr val="363435"/>
                </a:solidFill>
                <a:latin typeface="Times New Roman"/>
                <a:cs typeface="Times New Roman"/>
              </a:rPr>
              <a:t> </a:t>
            </a:r>
            <a:r>
              <a:rPr sz="2100" spc="-148">
                <a:solidFill>
                  <a:srgbClr val="363435"/>
                </a:solidFill>
                <a:latin typeface="Times New Roman"/>
                <a:cs typeface="Times New Roman"/>
              </a:rPr>
              <a:t>a</a:t>
            </a:r>
            <a:r>
              <a:rPr sz="2100" spc="-125">
                <a:solidFill>
                  <a:srgbClr val="363435"/>
                </a:solidFill>
                <a:latin typeface="Times New Roman"/>
                <a:cs typeface="Times New Roman"/>
              </a:rPr>
              <a:t>ddi</a:t>
            </a:r>
            <a:r>
              <a:rPr sz="2100" spc="-73">
                <a:solidFill>
                  <a:srgbClr val="363435"/>
                </a:solidFill>
                <a:latin typeface="Times New Roman"/>
                <a:cs typeface="Times New Roman"/>
              </a:rPr>
              <a:t>t</a:t>
            </a:r>
            <a:r>
              <a:rPr sz="2100" spc="-125">
                <a:solidFill>
                  <a:srgbClr val="363435"/>
                </a:solidFill>
                <a:latin typeface="Times New Roman"/>
                <a:cs typeface="Times New Roman"/>
              </a:rPr>
              <a:t>ion</a:t>
            </a:r>
            <a:r>
              <a:rPr sz="2100" spc="-160">
                <a:solidFill>
                  <a:srgbClr val="363435"/>
                </a:solidFill>
                <a:latin typeface="Times New Roman"/>
                <a:cs typeface="Times New Roman"/>
              </a:rPr>
              <a:t> </a:t>
            </a:r>
            <a:r>
              <a:rPr sz="2100" spc="-116">
                <a:solidFill>
                  <a:srgbClr val="363435"/>
                </a:solidFill>
                <a:latin typeface="Times New Roman"/>
                <a:cs typeface="Times New Roman"/>
              </a:rPr>
              <a:t>t</a:t>
            </a:r>
            <a:r>
              <a:rPr sz="2100" spc="-146">
                <a:solidFill>
                  <a:srgbClr val="363435"/>
                </a:solidFill>
                <a:latin typeface="Times New Roman"/>
                <a:cs typeface="Times New Roman"/>
              </a:rPr>
              <a:t>o</a:t>
            </a:r>
            <a:r>
              <a:rPr sz="2100" spc="-108">
                <a:solidFill>
                  <a:srgbClr val="363435"/>
                </a:solidFill>
                <a:latin typeface="Times New Roman"/>
                <a:cs typeface="Times New Roman"/>
              </a:rPr>
              <a:t> </a:t>
            </a:r>
            <a:r>
              <a:rPr sz="2100" spc="-119">
                <a:solidFill>
                  <a:srgbClr val="363435"/>
                </a:solidFill>
                <a:latin typeface="Times New Roman"/>
                <a:cs typeface="Times New Roman"/>
              </a:rPr>
              <a:t>the</a:t>
            </a:r>
            <a:r>
              <a:rPr sz="2100" spc="-113">
                <a:solidFill>
                  <a:srgbClr val="363435"/>
                </a:solidFill>
                <a:latin typeface="Times New Roman"/>
                <a:cs typeface="Times New Roman"/>
              </a:rPr>
              <a:t> </a:t>
            </a:r>
            <a:r>
              <a:rPr sz="2100" spc="-213">
                <a:solidFill>
                  <a:srgbClr val="363435"/>
                </a:solidFill>
                <a:latin typeface="Times New Roman"/>
                <a:cs typeface="Times New Roman"/>
              </a:rPr>
              <a:t>e</a:t>
            </a:r>
            <a:r>
              <a:rPr sz="2100" spc="-212">
                <a:solidFill>
                  <a:srgbClr val="363435"/>
                </a:solidFill>
                <a:latin typeface="Times New Roman"/>
                <a:cs typeface="Times New Roman"/>
              </a:rPr>
              <a:t>x</a:t>
            </a:r>
            <a:r>
              <a:rPr sz="2100" spc="-163">
                <a:solidFill>
                  <a:srgbClr val="363435"/>
                </a:solidFill>
                <a:latin typeface="Times New Roman"/>
                <a:cs typeface="Times New Roman"/>
              </a:rPr>
              <a:t>a</a:t>
            </a:r>
            <a:r>
              <a:rPr sz="2100" spc="-158">
                <a:solidFill>
                  <a:srgbClr val="363435"/>
                </a:solidFill>
                <a:latin typeface="Times New Roman"/>
                <a:cs typeface="Times New Roman"/>
              </a:rPr>
              <a:t>m</a:t>
            </a:r>
            <a:r>
              <a:rPr sz="2100" spc="-230">
                <a:solidFill>
                  <a:srgbClr val="363435"/>
                </a:solidFill>
                <a:latin typeface="Times New Roman"/>
                <a:cs typeface="Times New Roman"/>
              </a:rPr>
              <a:t>,</a:t>
            </a:r>
            <a:r>
              <a:rPr sz="2100" spc="-189">
                <a:solidFill>
                  <a:srgbClr val="363435"/>
                </a:solidFill>
                <a:latin typeface="Times New Roman"/>
                <a:cs typeface="Times New Roman"/>
              </a:rPr>
              <a:t> </a:t>
            </a:r>
            <a:r>
              <a:rPr sz="2100" spc="-176">
                <a:solidFill>
                  <a:srgbClr val="363435"/>
                </a:solidFill>
                <a:latin typeface="Times New Roman"/>
                <a:cs typeface="Times New Roman"/>
              </a:rPr>
              <a:t>y</a:t>
            </a:r>
            <a:r>
              <a:rPr sz="2100" spc="-150">
                <a:solidFill>
                  <a:srgbClr val="363435"/>
                </a:solidFill>
                <a:latin typeface="Times New Roman"/>
                <a:cs typeface="Times New Roman"/>
              </a:rPr>
              <a:t>our</a:t>
            </a:r>
            <a:r>
              <a:rPr sz="2100" spc="-163">
                <a:solidFill>
                  <a:srgbClr val="363435"/>
                </a:solidFill>
                <a:latin typeface="Times New Roman"/>
                <a:cs typeface="Times New Roman"/>
              </a:rPr>
              <a:t> </a:t>
            </a:r>
            <a:r>
              <a:rPr sz="2100" spc="-167">
                <a:solidFill>
                  <a:srgbClr val="363435"/>
                </a:solidFill>
                <a:latin typeface="Times New Roman"/>
                <a:cs typeface="Times New Roman"/>
              </a:rPr>
              <a:t>medi</a:t>
            </a:r>
            <a:r>
              <a:rPr sz="2100" spc="-157">
                <a:solidFill>
                  <a:srgbClr val="363435"/>
                </a:solidFill>
                <a:latin typeface="Times New Roman"/>
                <a:cs typeface="Times New Roman"/>
              </a:rPr>
              <a:t>c</a:t>
            </a:r>
            <a:r>
              <a:rPr sz="2100" spc="-120">
                <a:solidFill>
                  <a:srgbClr val="363435"/>
                </a:solidFill>
                <a:latin typeface="Times New Roman"/>
                <a:cs typeface="Times New Roman"/>
              </a:rPr>
              <a:t>al</a:t>
            </a:r>
            <a:r>
              <a:rPr sz="2100" spc="-179">
                <a:solidFill>
                  <a:srgbClr val="363435"/>
                </a:solidFill>
                <a:latin typeface="Times New Roman"/>
                <a:cs typeface="Times New Roman"/>
              </a:rPr>
              <a:t> </a:t>
            </a:r>
            <a:r>
              <a:rPr sz="2100" spc="-167">
                <a:solidFill>
                  <a:srgbClr val="363435"/>
                </a:solidFill>
                <a:latin typeface="Times New Roman"/>
                <a:cs typeface="Times New Roman"/>
              </a:rPr>
              <a:t>p</a:t>
            </a:r>
            <a:r>
              <a:rPr sz="2100" spc="-124">
                <a:solidFill>
                  <a:srgbClr val="363435"/>
                </a:solidFill>
                <a:latin typeface="Times New Roman"/>
                <a:cs typeface="Times New Roman"/>
              </a:rPr>
              <a:t>r</a:t>
            </a:r>
            <a:r>
              <a:rPr sz="2100" spc="-165">
                <a:solidFill>
                  <a:srgbClr val="363435"/>
                </a:solidFill>
                <a:latin typeface="Times New Roman"/>
                <a:cs typeface="Times New Roman"/>
              </a:rPr>
              <a:t>a</a:t>
            </a:r>
            <a:r>
              <a:rPr sz="2100" spc="-140">
                <a:solidFill>
                  <a:srgbClr val="363435"/>
                </a:solidFill>
                <a:latin typeface="Times New Roman"/>
                <a:cs typeface="Times New Roman"/>
              </a:rPr>
              <a:t>c</a:t>
            </a:r>
            <a:r>
              <a:rPr sz="2100" spc="-85">
                <a:solidFill>
                  <a:srgbClr val="363435"/>
                </a:solidFill>
                <a:latin typeface="Times New Roman"/>
                <a:cs typeface="Times New Roman"/>
              </a:rPr>
              <a:t>t</a:t>
            </a:r>
            <a:r>
              <a:rPr sz="2100" spc="-93">
                <a:solidFill>
                  <a:srgbClr val="363435"/>
                </a:solidFill>
                <a:latin typeface="Times New Roman"/>
                <a:cs typeface="Times New Roman"/>
              </a:rPr>
              <a:t>i</a:t>
            </a:r>
            <a:r>
              <a:rPr sz="2100" spc="-85">
                <a:solidFill>
                  <a:srgbClr val="363435"/>
                </a:solidFill>
                <a:latin typeface="Times New Roman"/>
                <a:cs typeface="Times New Roman"/>
              </a:rPr>
              <a:t>t</a:t>
            </a:r>
            <a:r>
              <a:rPr sz="2100" spc="-143">
                <a:solidFill>
                  <a:srgbClr val="363435"/>
                </a:solidFill>
                <a:latin typeface="Times New Roman"/>
                <a:cs typeface="Times New Roman"/>
              </a:rPr>
              <a:t>ion</a:t>
            </a:r>
            <a:r>
              <a:rPr sz="2100" spc="-153">
                <a:solidFill>
                  <a:srgbClr val="363435"/>
                </a:solidFill>
                <a:latin typeface="Times New Roman"/>
                <a:cs typeface="Times New Roman"/>
              </a:rPr>
              <a:t>e</a:t>
            </a:r>
            <a:r>
              <a:rPr sz="2100" spc="-111">
                <a:solidFill>
                  <a:srgbClr val="363435"/>
                </a:solidFill>
                <a:latin typeface="Times New Roman"/>
                <a:cs typeface="Times New Roman"/>
              </a:rPr>
              <a:t>r</a:t>
            </a:r>
            <a:r>
              <a:rPr sz="2100" spc="-62">
                <a:solidFill>
                  <a:srgbClr val="363435"/>
                </a:solidFill>
                <a:latin typeface="Times New Roman"/>
                <a:cs typeface="Times New Roman"/>
              </a:rPr>
              <a:t> </a:t>
            </a:r>
            <a:r>
              <a:rPr sz="2100" spc="-329">
                <a:solidFill>
                  <a:srgbClr val="363435"/>
                </a:solidFill>
                <a:latin typeface="Times New Roman"/>
                <a:cs typeface="Times New Roman"/>
              </a:rPr>
              <a:t>w</a:t>
            </a:r>
            <a:r>
              <a:rPr sz="2100" spc="-117">
                <a:solidFill>
                  <a:srgbClr val="363435"/>
                </a:solidFill>
                <a:latin typeface="Times New Roman"/>
                <a:cs typeface="Times New Roman"/>
              </a:rPr>
              <a:t>il</a:t>
            </a:r>
            <a:r>
              <a:rPr sz="2100" spc="-139">
                <a:solidFill>
                  <a:srgbClr val="363435"/>
                </a:solidFill>
                <a:latin typeface="Times New Roman"/>
                <a:cs typeface="Times New Roman"/>
              </a:rPr>
              <a:t>l</a:t>
            </a:r>
            <a:r>
              <a:rPr sz="2100" spc="-181">
                <a:solidFill>
                  <a:srgbClr val="363435"/>
                </a:solidFill>
                <a:latin typeface="Times New Roman"/>
                <a:cs typeface="Times New Roman"/>
              </a:rPr>
              <a:t> </a:t>
            </a:r>
            <a:r>
              <a:rPr sz="2100" spc="-110">
                <a:solidFill>
                  <a:srgbClr val="363435"/>
                </a:solidFill>
                <a:latin typeface="Times New Roman"/>
                <a:cs typeface="Times New Roman"/>
              </a:rPr>
              <a:t>p</a:t>
            </a:r>
            <a:r>
              <a:rPr sz="2100" spc="-144">
                <a:solidFill>
                  <a:srgbClr val="363435"/>
                </a:solidFill>
                <a:latin typeface="Times New Roman"/>
                <a:cs typeface="Times New Roman"/>
              </a:rPr>
              <a:t>e</a:t>
            </a:r>
            <a:r>
              <a:rPr sz="2100" spc="-86">
                <a:solidFill>
                  <a:srgbClr val="363435"/>
                </a:solidFill>
                <a:latin typeface="Times New Roman"/>
                <a:cs typeface="Times New Roman"/>
              </a:rPr>
              <a:t>r</a:t>
            </a:r>
            <a:r>
              <a:rPr sz="2100" spc="-157">
                <a:solidFill>
                  <a:srgbClr val="363435"/>
                </a:solidFill>
                <a:latin typeface="Times New Roman"/>
                <a:cs typeface="Times New Roman"/>
              </a:rPr>
              <a:t>fo</a:t>
            </a:r>
            <a:r>
              <a:rPr sz="2100" spc="-116">
                <a:solidFill>
                  <a:srgbClr val="363435"/>
                </a:solidFill>
                <a:latin typeface="Times New Roman"/>
                <a:cs typeface="Times New Roman"/>
              </a:rPr>
              <a:t>r</a:t>
            </a:r>
            <a:r>
              <a:rPr sz="2100" spc="-163">
                <a:solidFill>
                  <a:srgbClr val="363435"/>
                </a:solidFill>
                <a:latin typeface="Times New Roman"/>
                <a:cs typeface="Times New Roman"/>
              </a:rPr>
              <a:t>m</a:t>
            </a:r>
            <a:r>
              <a:rPr sz="2100" spc="-52">
                <a:solidFill>
                  <a:srgbClr val="363435"/>
                </a:solidFill>
                <a:latin typeface="Times New Roman"/>
                <a:cs typeface="Times New Roman"/>
              </a:rPr>
              <a:t> </a:t>
            </a:r>
            <a:r>
              <a:rPr sz="2100" spc="-143">
                <a:solidFill>
                  <a:srgbClr val="363435"/>
                </a:solidFill>
                <a:latin typeface="Times New Roman"/>
                <a:cs typeface="Times New Roman"/>
              </a:rPr>
              <a:t>r</a:t>
            </a:r>
            <a:r>
              <a:rPr sz="2100" spc="-209">
                <a:solidFill>
                  <a:srgbClr val="363435"/>
                </a:solidFill>
                <a:latin typeface="Times New Roman"/>
                <a:cs typeface="Times New Roman"/>
              </a:rPr>
              <a:t>ecomm</a:t>
            </a:r>
            <a:r>
              <a:rPr sz="2100" spc="-163">
                <a:solidFill>
                  <a:srgbClr val="363435"/>
                </a:solidFill>
                <a:latin typeface="Times New Roman"/>
                <a:cs typeface="Times New Roman"/>
              </a:rPr>
              <a:t>e</a:t>
            </a:r>
            <a:r>
              <a:rPr sz="2100" spc="-173">
                <a:solidFill>
                  <a:srgbClr val="363435"/>
                </a:solidFill>
                <a:latin typeface="Times New Roman"/>
                <a:cs typeface="Times New Roman"/>
              </a:rPr>
              <a:t>nded</a:t>
            </a:r>
            <a:r>
              <a:rPr sz="2100" spc="-89">
                <a:solidFill>
                  <a:srgbClr val="363435"/>
                </a:solidFill>
                <a:latin typeface="Times New Roman"/>
                <a:cs typeface="Times New Roman"/>
              </a:rPr>
              <a:t> </a:t>
            </a:r>
            <a:r>
              <a:rPr sz="2100" spc="-25">
                <a:solidFill>
                  <a:srgbClr val="363435"/>
                </a:solidFill>
                <a:latin typeface="Times New Roman"/>
                <a:cs typeface="Times New Roman"/>
              </a:rPr>
              <a:t> </a:t>
            </a:r>
            <a:r>
              <a:rPr sz="2100" spc="-148">
                <a:solidFill>
                  <a:srgbClr val="363435"/>
                </a:solidFill>
                <a:latin typeface="Times New Roman"/>
                <a:cs typeface="Times New Roman"/>
              </a:rPr>
              <a:t>sc</a:t>
            </a:r>
            <a:r>
              <a:rPr sz="2100" spc="-143">
                <a:solidFill>
                  <a:srgbClr val="363435"/>
                </a:solidFill>
                <a:latin typeface="Times New Roman"/>
                <a:cs typeface="Times New Roman"/>
              </a:rPr>
              <a:t>r</a:t>
            </a:r>
            <a:r>
              <a:rPr sz="2100" spc="-158">
                <a:solidFill>
                  <a:srgbClr val="363435"/>
                </a:solidFill>
                <a:latin typeface="Times New Roman"/>
                <a:cs typeface="Times New Roman"/>
              </a:rPr>
              <a:t>e</a:t>
            </a:r>
            <a:r>
              <a:rPr sz="2100" spc="-163">
                <a:solidFill>
                  <a:srgbClr val="363435"/>
                </a:solidFill>
                <a:latin typeface="Times New Roman"/>
                <a:cs typeface="Times New Roman"/>
              </a:rPr>
              <a:t>e</a:t>
            </a:r>
            <a:r>
              <a:rPr sz="2100" spc="-138">
                <a:solidFill>
                  <a:srgbClr val="363435"/>
                </a:solidFill>
                <a:latin typeface="Times New Roman"/>
                <a:cs typeface="Times New Roman"/>
              </a:rPr>
              <a:t>ni</a:t>
            </a:r>
            <a:r>
              <a:rPr sz="2100" spc="-191">
                <a:solidFill>
                  <a:srgbClr val="363435"/>
                </a:solidFill>
                <a:latin typeface="Times New Roman"/>
                <a:cs typeface="Times New Roman"/>
              </a:rPr>
              <a:t>n</a:t>
            </a:r>
            <a:r>
              <a:rPr sz="2100" spc="-158">
                <a:solidFill>
                  <a:srgbClr val="363435"/>
                </a:solidFill>
                <a:latin typeface="Times New Roman"/>
                <a:cs typeface="Times New Roman"/>
              </a:rPr>
              <a:t>gs</a:t>
            </a:r>
            <a:r>
              <a:rPr sz="2100" spc="-153">
                <a:solidFill>
                  <a:srgbClr val="363435"/>
                </a:solidFill>
                <a:latin typeface="Times New Roman"/>
                <a:cs typeface="Times New Roman"/>
              </a:rPr>
              <a:t> </a:t>
            </a:r>
            <a:r>
              <a:rPr sz="2100" spc="-175">
                <a:solidFill>
                  <a:srgbClr val="363435"/>
                </a:solidFill>
                <a:latin typeface="Times New Roman"/>
                <a:cs typeface="Times New Roman"/>
              </a:rPr>
              <a:t>a</a:t>
            </a:r>
            <a:r>
              <a:rPr sz="2100" spc="-164">
                <a:solidFill>
                  <a:srgbClr val="363435"/>
                </a:solidFill>
                <a:latin typeface="Times New Roman"/>
                <a:cs typeface="Times New Roman"/>
              </a:rPr>
              <a:t>cco</a:t>
            </a:r>
            <a:r>
              <a:rPr sz="2100" spc="-143">
                <a:solidFill>
                  <a:srgbClr val="363435"/>
                </a:solidFill>
                <a:latin typeface="Times New Roman"/>
                <a:cs typeface="Times New Roman"/>
              </a:rPr>
              <a:t>r</a:t>
            </a:r>
            <a:r>
              <a:rPr sz="2100" spc="-138">
                <a:solidFill>
                  <a:srgbClr val="363435"/>
                </a:solidFill>
                <a:latin typeface="Times New Roman"/>
                <a:cs typeface="Times New Roman"/>
              </a:rPr>
              <a:t>di</a:t>
            </a:r>
            <a:r>
              <a:rPr sz="2100" spc="-191">
                <a:solidFill>
                  <a:srgbClr val="363435"/>
                </a:solidFill>
                <a:latin typeface="Times New Roman"/>
                <a:cs typeface="Times New Roman"/>
              </a:rPr>
              <a:t>n</a:t>
            </a:r>
            <a:r>
              <a:rPr sz="2100" spc="-178">
                <a:solidFill>
                  <a:srgbClr val="363435"/>
                </a:solidFill>
                <a:latin typeface="Times New Roman"/>
                <a:cs typeface="Times New Roman"/>
              </a:rPr>
              <a:t>g</a:t>
            </a:r>
            <a:r>
              <a:rPr sz="2100" spc="-28">
                <a:solidFill>
                  <a:srgbClr val="363435"/>
                </a:solidFill>
                <a:latin typeface="Times New Roman"/>
                <a:cs typeface="Times New Roman"/>
              </a:rPr>
              <a:t> </a:t>
            </a:r>
            <a:r>
              <a:rPr sz="2100" spc="-132">
                <a:solidFill>
                  <a:srgbClr val="363435"/>
                </a:solidFill>
                <a:latin typeface="Times New Roman"/>
                <a:cs typeface="Times New Roman"/>
              </a:rPr>
              <a:t>t</a:t>
            </a:r>
            <a:r>
              <a:rPr sz="2100" spc="-178">
                <a:solidFill>
                  <a:srgbClr val="363435"/>
                </a:solidFill>
                <a:latin typeface="Times New Roman"/>
                <a:cs typeface="Times New Roman"/>
              </a:rPr>
              <a:t>o</a:t>
            </a:r>
            <a:r>
              <a:rPr sz="2100" spc="-61">
                <a:solidFill>
                  <a:srgbClr val="363435"/>
                </a:solidFill>
                <a:latin typeface="Times New Roman"/>
                <a:cs typeface="Times New Roman"/>
              </a:rPr>
              <a:t> </a:t>
            </a:r>
            <a:r>
              <a:rPr sz="2100" spc="-187">
                <a:solidFill>
                  <a:srgbClr val="363435"/>
                </a:solidFill>
                <a:latin typeface="Times New Roman"/>
                <a:cs typeface="Times New Roman"/>
              </a:rPr>
              <a:t>y</a:t>
            </a:r>
            <a:r>
              <a:rPr sz="2100" spc="-158">
                <a:solidFill>
                  <a:srgbClr val="363435"/>
                </a:solidFill>
                <a:latin typeface="Times New Roman"/>
                <a:cs typeface="Times New Roman"/>
              </a:rPr>
              <a:t>our</a:t>
            </a:r>
            <a:r>
              <a:rPr sz="2100" spc="-125">
                <a:solidFill>
                  <a:srgbClr val="363435"/>
                </a:solidFill>
                <a:latin typeface="Times New Roman"/>
                <a:cs typeface="Times New Roman"/>
              </a:rPr>
              <a:t> </a:t>
            </a:r>
            <a:r>
              <a:rPr sz="2100" spc="-183">
                <a:solidFill>
                  <a:srgbClr val="363435"/>
                </a:solidFill>
                <a:latin typeface="Times New Roman"/>
                <a:cs typeface="Times New Roman"/>
              </a:rPr>
              <a:t>a</a:t>
            </a:r>
            <a:r>
              <a:rPr sz="2100" spc="-200">
                <a:solidFill>
                  <a:srgbClr val="363435"/>
                </a:solidFill>
                <a:latin typeface="Times New Roman"/>
                <a:cs typeface="Times New Roman"/>
              </a:rPr>
              <a:t>g</a:t>
            </a:r>
            <a:r>
              <a:rPr sz="2100" spc="-186">
                <a:solidFill>
                  <a:srgbClr val="363435"/>
                </a:solidFill>
                <a:latin typeface="Times New Roman"/>
                <a:cs typeface="Times New Roman"/>
              </a:rPr>
              <a:t>e</a:t>
            </a:r>
            <a:r>
              <a:rPr sz="2100" spc="-230">
                <a:solidFill>
                  <a:srgbClr val="363435"/>
                </a:solidFill>
                <a:latin typeface="Times New Roman"/>
                <a:cs typeface="Times New Roman"/>
              </a:rPr>
              <a:t>,</a:t>
            </a:r>
            <a:r>
              <a:rPr sz="2100" spc="-189">
                <a:solidFill>
                  <a:srgbClr val="363435"/>
                </a:solidFill>
                <a:latin typeface="Times New Roman"/>
                <a:cs typeface="Times New Roman"/>
              </a:rPr>
              <a:t> </a:t>
            </a:r>
            <a:r>
              <a:rPr sz="2100" spc="-200">
                <a:solidFill>
                  <a:srgbClr val="363435"/>
                </a:solidFill>
                <a:latin typeface="Times New Roman"/>
                <a:cs typeface="Times New Roman"/>
              </a:rPr>
              <a:t>g</a:t>
            </a:r>
            <a:r>
              <a:rPr sz="2100" spc="-181">
                <a:solidFill>
                  <a:srgbClr val="363435"/>
                </a:solidFill>
                <a:latin typeface="Times New Roman"/>
                <a:cs typeface="Times New Roman"/>
              </a:rPr>
              <a:t>e</a:t>
            </a:r>
            <a:r>
              <a:rPr sz="2100" spc="-115">
                <a:solidFill>
                  <a:srgbClr val="363435"/>
                </a:solidFill>
                <a:latin typeface="Times New Roman"/>
                <a:cs typeface="Times New Roman"/>
              </a:rPr>
              <a:t>nd</a:t>
            </a:r>
            <a:r>
              <a:rPr sz="2100" spc="-107">
                <a:solidFill>
                  <a:srgbClr val="363435"/>
                </a:solidFill>
                <a:latin typeface="Times New Roman"/>
                <a:cs typeface="Times New Roman"/>
              </a:rPr>
              <a:t>e</a:t>
            </a:r>
            <a:r>
              <a:rPr sz="2100" spc="-176">
                <a:solidFill>
                  <a:srgbClr val="363435"/>
                </a:solidFill>
                <a:latin typeface="Times New Roman"/>
                <a:cs typeface="Times New Roman"/>
              </a:rPr>
              <a:t>r</a:t>
            </a:r>
            <a:r>
              <a:rPr sz="2100" spc="-230">
                <a:solidFill>
                  <a:srgbClr val="363435"/>
                </a:solidFill>
                <a:latin typeface="Times New Roman"/>
                <a:cs typeface="Times New Roman"/>
              </a:rPr>
              <a:t>,</a:t>
            </a:r>
            <a:r>
              <a:rPr sz="2100" spc="-189">
                <a:solidFill>
                  <a:srgbClr val="363435"/>
                </a:solidFill>
                <a:latin typeface="Times New Roman"/>
                <a:cs typeface="Times New Roman"/>
              </a:rPr>
              <a:t> </a:t>
            </a:r>
            <a:r>
              <a:rPr sz="2100" spc="-190">
                <a:solidFill>
                  <a:srgbClr val="363435"/>
                </a:solidFill>
                <a:latin typeface="Times New Roman"/>
                <a:cs typeface="Times New Roman"/>
              </a:rPr>
              <a:t>a</a:t>
            </a:r>
            <a:r>
              <a:rPr sz="2100" spc="-209">
                <a:solidFill>
                  <a:srgbClr val="363435"/>
                </a:solidFill>
                <a:latin typeface="Times New Roman"/>
                <a:cs typeface="Times New Roman"/>
              </a:rPr>
              <a:t>nd</a:t>
            </a:r>
            <a:r>
              <a:rPr sz="2100" spc="67">
                <a:solidFill>
                  <a:srgbClr val="363435"/>
                </a:solidFill>
                <a:latin typeface="Times New Roman"/>
                <a:cs typeface="Times New Roman"/>
              </a:rPr>
              <a:t> </a:t>
            </a:r>
            <a:r>
              <a:rPr sz="2100" spc="-178">
                <a:solidFill>
                  <a:srgbClr val="363435"/>
                </a:solidFill>
                <a:latin typeface="Times New Roman"/>
                <a:cs typeface="Times New Roman"/>
              </a:rPr>
              <a:t>oth</a:t>
            </a:r>
            <a:r>
              <a:rPr sz="2100" spc="-190">
                <a:solidFill>
                  <a:srgbClr val="363435"/>
                </a:solidFill>
                <a:latin typeface="Times New Roman"/>
                <a:cs typeface="Times New Roman"/>
              </a:rPr>
              <a:t>e</a:t>
            </a:r>
            <a:r>
              <a:rPr sz="2100" spc="-139">
                <a:solidFill>
                  <a:srgbClr val="363435"/>
                </a:solidFill>
                <a:latin typeface="Times New Roman"/>
                <a:cs typeface="Times New Roman"/>
              </a:rPr>
              <a:t>r</a:t>
            </a:r>
            <a:r>
              <a:rPr sz="2100" spc="162">
                <a:solidFill>
                  <a:srgbClr val="363435"/>
                </a:solidFill>
                <a:latin typeface="Times New Roman"/>
                <a:cs typeface="Times New Roman"/>
              </a:rPr>
              <a:t> </a:t>
            </a:r>
            <a:r>
              <a:rPr sz="2100" spc="-124">
                <a:solidFill>
                  <a:srgbClr val="363435"/>
                </a:solidFill>
                <a:latin typeface="Times New Roman"/>
                <a:cs typeface="Times New Roman"/>
              </a:rPr>
              <a:t>r</a:t>
            </a:r>
            <a:r>
              <a:rPr sz="2100" spc="-105">
                <a:solidFill>
                  <a:srgbClr val="363435"/>
                </a:solidFill>
                <a:latin typeface="Times New Roman"/>
                <a:cs typeface="Times New Roman"/>
              </a:rPr>
              <a:t>i</a:t>
            </a:r>
            <a:r>
              <a:rPr sz="2100" spc="-186">
                <a:solidFill>
                  <a:srgbClr val="363435"/>
                </a:solidFill>
                <a:latin typeface="Times New Roman"/>
                <a:cs typeface="Times New Roman"/>
              </a:rPr>
              <a:t>sk</a:t>
            </a:r>
            <a:r>
              <a:rPr sz="2100" spc="-201">
                <a:solidFill>
                  <a:srgbClr val="363435"/>
                </a:solidFill>
                <a:latin typeface="Times New Roman"/>
                <a:cs typeface="Times New Roman"/>
              </a:rPr>
              <a:t> </a:t>
            </a:r>
            <a:r>
              <a:rPr sz="2100" spc="-229">
                <a:solidFill>
                  <a:srgbClr val="363435"/>
                </a:solidFill>
                <a:latin typeface="Times New Roman"/>
                <a:cs typeface="Times New Roman"/>
              </a:rPr>
              <a:t>f</a:t>
            </a:r>
            <a:r>
              <a:rPr sz="2100" spc="-178">
                <a:solidFill>
                  <a:srgbClr val="363435"/>
                </a:solidFill>
                <a:latin typeface="Times New Roman"/>
                <a:cs typeface="Times New Roman"/>
              </a:rPr>
              <a:t>a</a:t>
            </a:r>
            <a:r>
              <a:rPr sz="2100" spc="-149">
                <a:solidFill>
                  <a:srgbClr val="363435"/>
                </a:solidFill>
                <a:latin typeface="Times New Roman"/>
                <a:cs typeface="Times New Roman"/>
              </a:rPr>
              <a:t>c</a:t>
            </a:r>
            <a:r>
              <a:rPr sz="2100" spc="-86">
                <a:solidFill>
                  <a:srgbClr val="363435"/>
                </a:solidFill>
                <a:latin typeface="Times New Roman"/>
                <a:cs typeface="Times New Roman"/>
              </a:rPr>
              <a:t>t</a:t>
            </a:r>
            <a:r>
              <a:rPr sz="2100" spc="-128">
                <a:solidFill>
                  <a:srgbClr val="363435"/>
                </a:solidFill>
                <a:latin typeface="Times New Roman"/>
                <a:cs typeface="Times New Roman"/>
              </a:rPr>
              <a:t>ors</a:t>
            </a:r>
            <a:r>
              <a:rPr sz="2100" spc="-189">
                <a:solidFill>
                  <a:srgbClr val="363435"/>
                </a:solidFill>
                <a:latin typeface="Times New Roman"/>
                <a:cs typeface="Times New Roman"/>
              </a:rPr>
              <a:t> </a:t>
            </a:r>
            <a:r>
              <a:rPr sz="2100" spc="-179">
                <a:solidFill>
                  <a:srgbClr val="363435"/>
                </a:solidFill>
                <a:latin typeface="Times New Roman"/>
                <a:cs typeface="Times New Roman"/>
              </a:rPr>
              <a:t>b</a:t>
            </a:r>
            <a:r>
              <a:rPr sz="2100" spc="-148">
                <a:solidFill>
                  <a:srgbClr val="363435"/>
                </a:solidFill>
                <a:latin typeface="Times New Roman"/>
                <a:cs typeface="Times New Roman"/>
              </a:rPr>
              <a:t>a</a:t>
            </a:r>
            <a:r>
              <a:rPr sz="2100" spc="-139">
                <a:solidFill>
                  <a:srgbClr val="363435"/>
                </a:solidFill>
                <a:latin typeface="Times New Roman"/>
                <a:cs typeface="Times New Roman"/>
              </a:rPr>
              <a:t>sed</a:t>
            </a:r>
            <a:r>
              <a:rPr sz="2100" spc="-171">
                <a:solidFill>
                  <a:srgbClr val="363435"/>
                </a:solidFill>
                <a:latin typeface="Times New Roman"/>
                <a:cs typeface="Times New Roman"/>
              </a:rPr>
              <a:t> </a:t>
            </a:r>
            <a:r>
              <a:rPr sz="2100" spc="-157">
                <a:solidFill>
                  <a:srgbClr val="363435"/>
                </a:solidFill>
                <a:latin typeface="Times New Roman"/>
                <a:cs typeface="Times New Roman"/>
              </a:rPr>
              <a:t>on</a:t>
            </a:r>
            <a:r>
              <a:rPr sz="2100" spc="-64">
                <a:solidFill>
                  <a:srgbClr val="363435"/>
                </a:solidFill>
                <a:latin typeface="Times New Roman"/>
                <a:cs typeface="Times New Roman"/>
              </a:rPr>
              <a:t> </a:t>
            </a:r>
            <a:r>
              <a:rPr sz="2100" spc="-128">
                <a:solidFill>
                  <a:srgbClr val="363435"/>
                </a:solidFill>
                <a:latin typeface="Times New Roman"/>
                <a:cs typeface="Times New Roman"/>
              </a:rPr>
              <a:t>the</a:t>
            </a:r>
            <a:r>
              <a:rPr sz="2100" spc="-87">
                <a:solidFill>
                  <a:srgbClr val="363435"/>
                </a:solidFill>
                <a:latin typeface="Times New Roman"/>
                <a:cs typeface="Times New Roman"/>
              </a:rPr>
              <a:t> </a:t>
            </a:r>
            <a:r>
              <a:rPr sz="2100" spc="-271">
                <a:solidFill>
                  <a:srgbClr val="363435"/>
                </a:solidFill>
                <a:latin typeface="Times New Roman"/>
                <a:cs typeface="Times New Roman"/>
              </a:rPr>
              <a:t>U</a:t>
            </a:r>
            <a:r>
              <a:rPr sz="2100" spc="-146">
                <a:solidFill>
                  <a:srgbClr val="363435"/>
                </a:solidFill>
                <a:latin typeface="Times New Roman"/>
                <a:cs typeface="Times New Roman"/>
              </a:rPr>
              <a:t>.</a:t>
            </a:r>
            <a:r>
              <a:rPr sz="2100" spc="-376">
                <a:solidFill>
                  <a:srgbClr val="363435"/>
                </a:solidFill>
                <a:latin typeface="Times New Roman"/>
                <a:cs typeface="Times New Roman"/>
              </a:rPr>
              <a:t>S</a:t>
            </a:r>
            <a:r>
              <a:rPr sz="2100" spc="-230">
                <a:solidFill>
                  <a:srgbClr val="363435"/>
                </a:solidFill>
                <a:latin typeface="Times New Roman"/>
                <a:cs typeface="Times New Roman"/>
              </a:rPr>
              <a:t>. </a:t>
            </a:r>
            <a:r>
              <a:rPr sz="2100" spc="-254">
                <a:solidFill>
                  <a:srgbClr val="363435"/>
                </a:solidFill>
                <a:latin typeface="Times New Roman"/>
                <a:cs typeface="Times New Roman"/>
              </a:rPr>
              <a:t>P</a:t>
            </a:r>
            <a:r>
              <a:rPr sz="2100" spc="-157">
                <a:solidFill>
                  <a:srgbClr val="363435"/>
                </a:solidFill>
                <a:latin typeface="Times New Roman"/>
                <a:cs typeface="Times New Roman"/>
              </a:rPr>
              <a:t>r</a:t>
            </a:r>
            <a:r>
              <a:rPr sz="2100" spc="-188">
                <a:solidFill>
                  <a:srgbClr val="363435"/>
                </a:solidFill>
                <a:latin typeface="Times New Roman"/>
                <a:cs typeface="Times New Roman"/>
              </a:rPr>
              <a:t>ev</a:t>
            </a:r>
            <a:r>
              <a:rPr sz="2100" spc="-180">
                <a:solidFill>
                  <a:srgbClr val="363435"/>
                </a:solidFill>
                <a:latin typeface="Times New Roman"/>
                <a:cs typeface="Times New Roman"/>
              </a:rPr>
              <a:t>e</a:t>
            </a:r>
            <a:r>
              <a:rPr sz="2100" spc="-208">
                <a:solidFill>
                  <a:srgbClr val="363435"/>
                </a:solidFill>
                <a:latin typeface="Times New Roman"/>
                <a:cs typeface="Times New Roman"/>
              </a:rPr>
              <a:t>n</a:t>
            </a:r>
            <a:r>
              <a:rPr sz="2100" spc="-102">
                <a:solidFill>
                  <a:srgbClr val="363435"/>
                </a:solidFill>
                <a:latin typeface="Times New Roman"/>
                <a:cs typeface="Times New Roman"/>
              </a:rPr>
              <a:t>t</a:t>
            </a:r>
            <a:r>
              <a:rPr sz="2100" spc="-106">
                <a:solidFill>
                  <a:srgbClr val="363435"/>
                </a:solidFill>
                <a:latin typeface="Times New Roman"/>
                <a:cs typeface="Times New Roman"/>
              </a:rPr>
              <a:t>i</a:t>
            </a:r>
            <a:r>
              <a:rPr sz="2100" spc="-188">
                <a:solidFill>
                  <a:srgbClr val="363435"/>
                </a:solidFill>
                <a:latin typeface="Times New Roman"/>
                <a:cs typeface="Times New Roman"/>
              </a:rPr>
              <a:t>ve</a:t>
            </a:r>
            <a:r>
              <a:rPr sz="2100" spc="-4">
                <a:solidFill>
                  <a:srgbClr val="363435"/>
                </a:solidFill>
                <a:latin typeface="Times New Roman"/>
                <a:cs typeface="Times New Roman"/>
              </a:rPr>
              <a:t> </a:t>
            </a:r>
            <a:r>
              <a:rPr sz="2100" spc="-238">
                <a:solidFill>
                  <a:srgbClr val="363435"/>
                </a:solidFill>
                <a:latin typeface="Times New Roman"/>
                <a:cs typeface="Times New Roman"/>
              </a:rPr>
              <a:t>S</a:t>
            </a:r>
            <a:r>
              <a:rPr sz="2100" spc="-180">
                <a:solidFill>
                  <a:srgbClr val="363435"/>
                </a:solidFill>
                <a:latin typeface="Times New Roman"/>
                <a:cs typeface="Times New Roman"/>
              </a:rPr>
              <a:t>e</a:t>
            </a:r>
            <a:r>
              <a:rPr sz="2100" spc="-68">
                <a:solidFill>
                  <a:srgbClr val="363435"/>
                </a:solidFill>
                <a:latin typeface="Times New Roman"/>
                <a:cs typeface="Times New Roman"/>
              </a:rPr>
              <a:t>r</a:t>
            </a:r>
            <a:r>
              <a:rPr sz="2100" spc="-163">
                <a:solidFill>
                  <a:srgbClr val="363435"/>
                </a:solidFill>
                <a:latin typeface="Times New Roman"/>
                <a:cs typeface="Times New Roman"/>
              </a:rPr>
              <a:t>v</a:t>
            </a:r>
            <a:r>
              <a:rPr sz="2100" spc="-154">
                <a:solidFill>
                  <a:srgbClr val="363435"/>
                </a:solidFill>
                <a:latin typeface="Times New Roman"/>
                <a:cs typeface="Times New Roman"/>
              </a:rPr>
              <a:t>ices</a:t>
            </a:r>
            <a:r>
              <a:rPr sz="2100" spc="-199">
                <a:solidFill>
                  <a:srgbClr val="363435"/>
                </a:solidFill>
                <a:latin typeface="Times New Roman"/>
                <a:cs typeface="Times New Roman"/>
              </a:rPr>
              <a:t> </a:t>
            </a:r>
            <a:r>
              <a:rPr sz="2100" spc="-446">
                <a:solidFill>
                  <a:srgbClr val="363435"/>
                </a:solidFill>
                <a:latin typeface="Times New Roman"/>
                <a:cs typeface="Times New Roman"/>
              </a:rPr>
              <a:t>T</a:t>
            </a:r>
            <a:r>
              <a:rPr sz="2100" spc="-184">
                <a:solidFill>
                  <a:srgbClr val="363435"/>
                </a:solidFill>
                <a:latin typeface="Times New Roman"/>
                <a:cs typeface="Times New Roman"/>
              </a:rPr>
              <a:t>a</a:t>
            </a:r>
            <a:r>
              <a:rPr sz="2100" spc="-177">
                <a:solidFill>
                  <a:srgbClr val="363435"/>
                </a:solidFill>
                <a:latin typeface="Times New Roman"/>
                <a:cs typeface="Times New Roman"/>
              </a:rPr>
              <a:t>sk</a:t>
            </a:r>
            <a:r>
              <a:rPr sz="2100" spc="-21">
                <a:solidFill>
                  <a:srgbClr val="363435"/>
                </a:solidFill>
                <a:latin typeface="Times New Roman"/>
                <a:cs typeface="Times New Roman"/>
              </a:rPr>
              <a:t> </a:t>
            </a:r>
            <a:r>
              <a:rPr sz="2100" spc="-274">
                <a:solidFill>
                  <a:srgbClr val="363435"/>
                </a:solidFill>
                <a:latin typeface="Times New Roman"/>
                <a:cs typeface="Times New Roman"/>
              </a:rPr>
              <a:t>F</a:t>
            </a:r>
            <a:r>
              <a:rPr sz="2100" spc="-200">
                <a:solidFill>
                  <a:srgbClr val="363435"/>
                </a:solidFill>
                <a:latin typeface="Times New Roman"/>
                <a:cs typeface="Times New Roman"/>
              </a:rPr>
              <a:t>o</a:t>
            </a:r>
            <a:r>
              <a:rPr sz="2100" spc="-157">
                <a:solidFill>
                  <a:srgbClr val="363435"/>
                </a:solidFill>
                <a:latin typeface="Times New Roman"/>
                <a:cs typeface="Times New Roman"/>
              </a:rPr>
              <a:t>r</a:t>
            </a:r>
            <a:r>
              <a:rPr sz="2100" spc="-176">
                <a:solidFill>
                  <a:srgbClr val="363435"/>
                </a:solidFill>
                <a:latin typeface="Times New Roman"/>
                <a:cs typeface="Times New Roman"/>
              </a:rPr>
              <a:t>ce</a:t>
            </a:r>
            <a:r>
              <a:rPr sz="2100" spc="16">
                <a:solidFill>
                  <a:srgbClr val="363435"/>
                </a:solidFill>
                <a:latin typeface="Times New Roman"/>
                <a:cs typeface="Times New Roman"/>
              </a:rPr>
              <a:t> </a:t>
            </a:r>
            <a:r>
              <a:rPr sz="2100" spc="-87">
                <a:solidFill>
                  <a:srgbClr val="363435"/>
                </a:solidFill>
                <a:latin typeface="Times New Roman"/>
                <a:cs typeface="Times New Roman"/>
              </a:rPr>
              <a:t>(</a:t>
            </a:r>
            <a:r>
              <a:rPr sz="2100" spc="-169">
                <a:solidFill>
                  <a:srgbClr val="363435"/>
                </a:solidFill>
                <a:latin typeface="Times New Roman"/>
                <a:cs typeface="Times New Roman"/>
              </a:rPr>
              <a:t>U</a:t>
            </a:r>
            <a:r>
              <a:rPr sz="2100" spc="-148">
                <a:solidFill>
                  <a:srgbClr val="363435"/>
                </a:solidFill>
                <a:latin typeface="Times New Roman"/>
                <a:cs typeface="Times New Roman"/>
              </a:rPr>
              <a:t>S</a:t>
            </a:r>
            <a:r>
              <a:rPr sz="2100" spc="-116">
                <a:solidFill>
                  <a:srgbClr val="363435"/>
                </a:solidFill>
                <a:latin typeface="Times New Roman"/>
                <a:cs typeface="Times New Roman"/>
              </a:rPr>
              <a:t>P</a:t>
            </a:r>
            <a:r>
              <a:rPr sz="2100" spc="-157">
                <a:solidFill>
                  <a:srgbClr val="363435"/>
                </a:solidFill>
                <a:latin typeface="Times New Roman"/>
                <a:cs typeface="Times New Roman"/>
              </a:rPr>
              <a:t>S</a:t>
            </a:r>
            <a:r>
              <a:rPr sz="2100" spc="-128">
                <a:solidFill>
                  <a:srgbClr val="363435"/>
                </a:solidFill>
                <a:latin typeface="Times New Roman"/>
                <a:cs typeface="Times New Roman"/>
              </a:rPr>
              <a:t>T</a:t>
            </a:r>
            <a:r>
              <a:rPr sz="2100" spc="-179">
                <a:solidFill>
                  <a:srgbClr val="363435"/>
                </a:solidFill>
                <a:latin typeface="Times New Roman"/>
                <a:cs typeface="Times New Roman"/>
              </a:rPr>
              <a:t>F</a:t>
            </a:r>
            <a:r>
              <a:rPr sz="2100" spc="-69">
                <a:solidFill>
                  <a:srgbClr val="363435"/>
                </a:solidFill>
                <a:latin typeface="Times New Roman"/>
                <a:cs typeface="Times New Roman"/>
              </a:rPr>
              <a:t>)</a:t>
            </a:r>
            <a:r>
              <a:rPr sz="2100" spc="-181">
                <a:solidFill>
                  <a:srgbClr val="363435"/>
                </a:solidFill>
                <a:latin typeface="Times New Roman"/>
                <a:cs typeface="Times New Roman"/>
              </a:rPr>
              <a:t> </a:t>
            </a:r>
            <a:r>
              <a:rPr sz="2100" spc="-148">
                <a:solidFill>
                  <a:srgbClr val="363435"/>
                </a:solidFill>
                <a:latin typeface="Times New Roman"/>
                <a:cs typeface="Times New Roman"/>
              </a:rPr>
              <a:t>sc</a:t>
            </a:r>
            <a:r>
              <a:rPr sz="2100" spc="-143">
                <a:solidFill>
                  <a:srgbClr val="363435"/>
                </a:solidFill>
                <a:latin typeface="Times New Roman"/>
                <a:cs typeface="Times New Roman"/>
              </a:rPr>
              <a:t>r</a:t>
            </a:r>
            <a:r>
              <a:rPr sz="2100" spc="-158">
                <a:solidFill>
                  <a:srgbClr val="363435"/>
                </a:solidFill>
                <a:latin typeface="Times New Roman"/>
                <a:cs typeface="Times New Roman"/>
              </a:rPr>
              <a:t>e</a:t>
            </a:r>
            <a:r>
              <a:rPr sz="2100" spc="-163">
                <a:solidFill>
                  <a:srgbClr val="363435"/>
                </a:solidFill>
                <a:latin typeface="Times New Roman"/>
                <a:cs typeface="Times New Roman"/>
              </a:rPr>
              <a:t>e</a:t>
            </a:r>
            <a:r>
              <a:rPr sz="2100" spc="-138">
                <a:solidFill>
                  <a:srgbClr val="363435"/>
                </a:solidFill>
                <a:latin typeface="Times New Roman"/>
                <a:cs typeface="Times New Roman"/>
              </a:rPr>
              <a:t>ni</a:t>
            </a:r>
            <a:r>
              <a:rPr sz="2100" spc="-191">
                <a:solidFill>
                  <a:srgbClr val="363435"/>
                </a:solidFill>
                <a:latin typeface="Times New Roman"/>
                <a:cs typeface="Times New Roman"/>
              </a:rPr>
              <a:t>n</a:t>
            </a:r>
            <a:r>
              <a:rPr sz="2100" spc="-178">
                <a:solidFill>
                  <a:srgbClr val="363435"/>
                </a:solidFill>
                <a:latin typeface="Times New Roman"/>
                <a:cs typeface="Times New Roman"/>
              </a:rPr>
              <a:t>g</a:t>
            </a:r>
            <a:r>
              <a:rPr sz="2100" spc="-121">
                <a:solidFill>
                  <a:srgbClr val="363435"/>
                </a:solidFill>
                <a:latin typeface="Times New Roman"/>
                <a:cs typeface="Times New Roman"/>
              </a:rPr>
              <a:t> </a:t>
            </a:r>
            <a:r>
              <a:rPr sz="2100" spc="-181">
                <a:solidFill>
                  <a:srgbClr val="363435"/>
                </a:solidFill>
                <a:latin typeface="Times New Roman"/>
                <a:cs typeface="Times New Roman"/>
              </a:rPr>
              <a:t>g</a:t>
            </a:r>
            <a:r>
              <a:rPr sz="2100" spc="-138">
                <a:solidFill>
                  <a:srgbClr val="363435"/>
                </a:solidFill>
                <a:latin typeface="Times New Roman"/>
                <a:cs typeface="Times New Roman"/>
              </a:rPr>
              <a:t>uidelines:</a:t>
            </a:r>
            <a:endParaRPr sz="2100">
              <a:latin typeface="Times New Roman"/>
              <a:cs typeface="Times New Roman"/>
            </a:endParaRPr>
          </a:p>
        </p:txBody>
      </p:sp>
      <p:sp>
        <p:nvSpPr>
          <p:cNvPr id="16" name="object 16"/>
          <p:cNvSpPr txBox="1"/>
          <p:nvPr/>
        </p:nvSpPr>
        <p:spPr>
          <a:xfrm>
            <a:off x="550628" y="10750335"/>
            <a:ext cx="1573618" cy="469900"/>
          </a:xfrm>
          <a:prstGeom prst="rect">
            <a:avLst/>
          </a:prstGeom>
        </p:spPr>
        <p:txBody>
          <a:bodyPr wrap="square" lIns="0" tIns="11938" rIns="0" bIns="0" rtlCol="0">
            <a:noAutofit/>
          </a:bodyPr>
          <a:lstStyle/>
          <a:p>
            <a:pPr marL="12700" marR="32385">
              <a:lnSpc>
                <a:spcPts val="1880"/>
              </a:lnSpc>
            </a:pPr>
            <a:r>
              <a:rPr sz="1700" spc="28">
                <a:solidFill>
                  <a:srgbClr val="66B0D7"/>
                </a:solidFill>
                <a:latin typeface="Book Antiqua"/>
                <a:cs typeface="Book Antiqua"/>
              </a:rPr>
              <a:t>Breast Cancer</a:t>
            </a:r>
            <a:endParaRPr sz="1700">
              <a:latin typeface="Book Antiqua"/>
              <a:cs typeface="Book Antiqua"/>
            </a:endParaRPr>
          </a:p>
          <a:p>
            <a:pPr marL="12700">
              <a:lnSpc>
                <a:spcPts val="1800"/>
              </a:lnSpc>
            </a:pPr>
            <a:r>
              <a:rPr sz="1700">
                <a:solidFill>
                  <a:srgbClr val="505051"/>
                </a:solidFill>
                <a:latin typeface="Book Antiqua"/>
                <a:cs typeface="Book Antiqua"/>
              </a:rPr>
              <a:t>(mammograms)</a:t>
            </a:r>
            <a:endParaRPr sz="1700">
              <a:latin typeface="Book Antiqua"/>
              <a:cs typeface="Book Antiqua"/>
            </a:endParaRPr>
          </a:p>
        </p:txBody>
      </p:sp>
      <p:sp>
        <p:nvSpPr>
          <p:cNvPr id="15" name="object 15"/>
          <p:cNvSpPr txBox="1"/>
          <p:nvPr/>
        </p:nvSpPr>
        <p:spPr>
          <a:xfrm>
            <a:off x="550628" y="11622321"/>
            <a:ext cx="1585493" cy="495300"/>
          </a:xfrm>
          <a:prstGeom prst="rect">
            <a:avLst/>
          </a:prstGeom>
        </p:spPr>
        <p:txBody>
          <a:bodyPr wrap="square" lIns="0" tIns="11938" rIns="0" bIns="0" rtlCol="0">
            <a:noAutofit/>
          </a:bodyPr>
          <a:lstStyle/>
          <a:p>
            <a:pPr marL="12700">
              <a:lnSpc>
                <a:spcPts val="1880"/>
              </a:lnSpc>
            </a:pPr>
            <a:r>
              <a:rPr sz="1700" spc="1">
                <a:solidFill>
                  <a:srgbClr val="6792C4"/>
                </a:solidFill>
                <a:latin typeface="Book Antiqua"/>
                <a:cs typeface="Book Antiqua"/>
              </a:rPr>
              <a:t>Cervical Cancer</a:t>
            </a:r>
            <a:endParaRPr sz="1700">
              <a:latin typeface="Book Antiqua"/>
              <a:cs typeface="Book Antiqua"/>
            </a:endParaRPr>
          </a:p>
          <a:p>
            <a:pPr marL="12700" marR="32385">
              <a:lnSpc>
                <a:spcPts val="2000"/>
              </a:lnSpc>
              <a:spcBef>
                <a:spcPts val="5"/>
              </a:spcBef>
            </a:pPr>
            <a:r>
              <a:rPr sz="1700" spc="1">
                <a:solidFill>
                  <a:srgbClr val="505051"/>
                </a:solidFill>
                <a:latin typeface="Book Antiqua"/>
                <a:cs typeface="Book Antiqua"/>
              </a:rPr>
              <a:t>(pap smear)</a:t>
            </a:r>
            <a:endParaRPr sz="1700">
              <a:latin typeface="Book Antiqua"/>
              <a:cs typeface="Book Antiqua"/>
            </a:endParaRPr>
          </a:p>
        </p:txBody>
      </p:sp>
      <p:sp>
        <p:nvSpPr>
          <p:cNvPr id="14" name="object 14"/>
          <p:cNvSpPr txBox="1"/>
          <p:nvPr/>
        </p:nvSpPr>
        <p:spPr>
          <a:xfrm>
            <a:off x="550628" y="12757912"/>
            <a:ext cx="1810029" cy="495300"/>
          </a:xfrm>
          <a:prstGeom prst="rect">
            <a:avLst/>
          </a:prstGeom>
        </p:spPr>
        <p:txBody>
          <a:bodyPr wrap="square" lIns="0" tIns="11938" rIns="0" bIns="0" rtlCol="0">
            <a:noAutofit/>
          </a:bodyPr>
          <a:lstStyle/>
          <a:p>
            <a:pPr marL="12700">
              <a:lnSpc>
                <a:spcPts val="1880"/>
              </a:lnSpc>
            </a:pPr>
            <a:r>
              <a:rPr sz="1700" spc="19">
                <a:solidFill>
                  <a:srgbClr val="607DAB"/>
                </a:solidFill>
                <a:latin typeface="Book Antiqua"/>
                <a:cs typeface="Book Antiqua"/>
              </a:rPr>
              <a:t>Colorectal Cancer</a:t>
            </a:r>
            <a:endParaRPr sz="1700">
              <a:latin typeface="Book Antiqua"/>
              <a:cs typeface="Book Antiqua"/>
            </a:endParaRPr>
          </a:p>
          <a:p>
            <a:pPr marL="12700" marR="32385">
              <a:lnSpc>
                <a:spcPts val="2000"/>
              </a:lnSpc>
              <a:spcBef>
                <a:spcPts val="5"/>
              </a:spcBef>
            </a:pPr>
            <a:r>
              <a:rPr sz="1700" spc="7">
                <a:solidFill>
                  <a:srgbClr val="505051"/>
                </a:solidFill>
                <a:latin typeface="Book Antiqua"/>
                <a:cs typeface="Book Antiqua"/>
              </a:rPr>
              <a:t>(colonoscopy)</a:t>
            </a:r>
            <a:endParaRPr sz="1700">
              <a:latin typeface="Book Antiqua"/>
              <a:cs typeface="Book Antiqua"/>
            </a:endParaRPr>
          </a:p>
        </p:txBody>
      </p:sp>
      <p:sp>
        <p:nvSpPr>
          <p:cNvPr id="13" name="object 13"/>
          <p:cNvSpPr txBox="1"/>
          <p:nvPr/>
        </p:nvSpPr>
        <p:spPr>
          <a:xfrm>
            <a:off x="550628" y="13698534"/>
            <a:ext cx="1625866" cy="495300"/>
          </a:xfrm>
          <a:prstGeom prst="rect">
            <a:avLst/>
          </a:prstGeom>
        </p:spPr>
        <p:txBody>
          <a:bodyPr wrap="square" lIns="0" tIns="11938" rIns="0" bIns="0" rtlCol="0">
            <a:noAutofit/>
          </a:bodyPr>
          <a:lstStyle/>
          <a:p>
            <a:pPr marL="12700">
              <a:lnSpc>
                <a:spcPts val="1880"/>
              </a:lnSpc>
            </a:pPr>
            <a:r>
              <a:rPr sz="1700" spc="30">
                <a:solidFill>
                  <a:srgbClr val="516A8F"/>
                </a:solidFill>
                <a:latin typeface="Book Antiqua"/>
                <a:cs typeface="Book Antiqua"/>
              </a:rPr>
              <a:t>Prostate Cancer</a:t>
            </a:r>
            <a:endParaRPr sz="1700">
              <a:latin typeface="Book Antiqua"/>
              <a:cs typeface="Book Antiqua"/>
            </a:endParaRPr>
          </a:p>
          <a:p>
            <a:pPr marL="12700" marR="32385">
              <a:lnSpc>
                <a:spcPts val="2000"/>
              </a:lnSpc>
              <a:spcBef>
                <a:spcPts val="5"/>
              </a:spcBef>
            </a:pPr>
            <a:r>
              <a:rPr sz="1700" spc="18">
                <a:solidFill>
                  <a:srgbClr val="505051"/>
                </a:solidFill>
                <a:latin typeface="Book Antiqua"/>
                <a:cs typeface="Book Antiqua"/>
              </a:rPr>
              <a:t>(prostate exam)</a:t>
            </a:r>
            <a:endParaRPr sz="1700">
              <a:latin typeface="Book Antiqua"/>
              <a:cs typeface="Book Antiqua"/>
            </a:endParaRPr>
          </a:p>
        </p:txBody>
      </p:sp>
      <p:sp>
        <p:nvSpPr>
          <p:cNvPr id="12" name="object 12"/>
          <p:cNvSpPr txBox="1"/>
          <p:nvPr/>
        </p:nvSpPr>
        <p:spPr>
          <a:xfrm>
            <a:off x="470284" y="14536382"/>
            <a:ext cx="1283323" cy="403315"/>
          </a:xfrm>
          <a:prstGeom prst="rect">
            <a:avLst/>
          </a:prstGeom>
        </p:spPr>
        <p:txBody>
          <a:bodyPr wrap="square" lIns="0" tIns="6381" rIns="0" bIns="0" rtlCol="0">
            <a:noAutofit/>
          </a:bodyPr>
          <a:lstStyle/>
          <a:p>
            <a:pPr marL="12700" marR="13143">
              <a:lnSpc>
                <a:spcPts val="1005"/>
              </a:lnSpc>
            </a:pPr>
            <a:r>
              <a:rPr sz="1000" spc="-62">
                <a:solidFill>
                  <a:srgbClr val="696A6C"/>
                </a:solidFill>
                <a:latin typeface="Times New Roman"/>
                <a:cs typeface="Times New Roman"/>
              </a:rPr>
              <a:t>Sources:</a:t>
            </a:r>
            <a:endParaRPr sz="1000">
              <a:latin typeface="Times New Roman"/>
              <a:cs typeface="Times New Roman"/>
            </a:endParaRPr>
          </a:p>
          <a:p>
            <a:pPr marL="12700">
              <a:lnSpc>
                <a:spcPct val="95825"/>
              </a:lnSpc>
              <a:spcBef>
                <a:spcPts val="573"/>
              </a:spcBef>
            </a:pPr>
            <a:r>
              <a:rPr sz="600" spc="-32">
                <a:solidFill>
                  <a:srgbClr val="696A6C"/>
                </a:solidFill>
                <a:latin typeface="Times New Roman"/>
                <a:cs typeface="Times New Roman"/>
                <a:hlinkClick r:id="rId4"/>
              </a:rPr>
              <a:t>http://www.uspreventiveservicestaskforce.org/</a:t>
            </a:r>
            <a:endParaRPr sz="600">
              <a:latin typeface="Times New Roman"/>
              <a:cs typeface="Times New Roman"/>
            </a:endParaRPr>
          </a:p>
          <a:p>
            <a:pPr marL="12700" marR="13143">
              <a:lnSpc>
                <a:spcPct val="95825"/>
              </a:lnSpc>
              <a:spcBef>
                <a:spcPts val="10"/>
              </a:spcBef>
            </a:pPr>
            <a:r>
              <a:rPr sz="600" spc="-19">
                <a:solidFill>
                  <a:srgbClr val="696A6C"/>
                </a:solidFill>
                <a:latin typeface="Times New Roman"/>
                <a:cs typeface="Times New Roman"/>
              </a:rPr>
              <a:t>https://ascopost.com/News/59711#</a:t>
            </a:r>
            <a:endParaRPr sz="600">
              <a:latin typeface="Times New Roman"/>
              <a:cs typeface="Times New Roman"/>
            </a:endParaRPr>
          </a:p>
        </p:txBody>
      </p:sp>
      <p:sp>
        <p:nvSpPr>
          <p:cNvPr id="11" name="object 11"/>
          <p:cNvSpPr txBox="1"/>
          <p:nvPr/>
        </p:nvSpPr>
        <p:spPr>
          <a:xfrm>
            <a:off x="470284" y="14660299"/>
            <a:ext cx="446397" cy="101600"/>
          </a:xfrm>
          <a:prstGeom prst="rect">
            <a:avLst/>
          </a:prstGeom>
        </p:spPr>
        <p:txBody>
          <a:bodyPr wrap="square" lIns="0" tIns="4095" rIns="0" bIns="0" rtlCol="0">
            <a:noAutofit/>
          </a:bodyPr>
          <a:lstStyle/>
          <a:p>
            <a:pPr marL="12700">
              <a:lnSpc>
                <a:spcPts val="645"/>
              </a:lnSpc>
            </a:pPr>
            <a:r>
              <a:rPr sz="600" spc="-54">
                <a:solidFill>
                  <a:srgbClr val="696A6C"/>
                </a:solidFill>
                <a:latin typeface="Times New Roman"/>
                <a:cs typeface="Times New Roman"/>
                <a:hlinkClick r:id="rId5"/>
              </a:rPr>
              <a:t>www.cancer.gov</a:t>
            </a:r>
            <a:endParaRPr sz="600">
              <a:latin typeface="Times New Roman"/>
              <a:cs typeface="Times New Roman"/>
            </a:endParaRPr>
          </a:p>
        </p:txBody>
      </p:sp>
      <p:sp>
        <p:nvSpPr>
          <p:cNvPr id="9" name="object 9"/>
          <p:cNvSpPr txBox="1"/>
          <p:nvPr/>
        </p:nvSpPr>
        <p:spPr>
          <a:xfrm>
            <a:off x="3291840" y="13674444"/>
            <a:ext cx="4362945" cy="669823"/>
          </a:xfrm>
          <a:prstGeom prst="rect">
            <a:avLst/>
          </a:prstGeom>
        </p:spPr>
        <p:txBody>
          <a:bodyPr wrap="square" lIns="0" tIns="6012" rIns="0" bIns="0" rtlCol="0">
            <a:noAutofit/>
          </a:bodyPr>
          <a:lstStyle/>
          <a:p>
            <a:pPr>
              <a:lnSpc>
                <a:spcPts val="550"/>
              </a:lnSpc>
            </a:pPr>
            <a:endParaRPr sz="550"/>
          </a:p>
          <a:p>
            <a:pPr marL="132587" marR="308136">
              <a:lnSpc>
                <a:spcPts val="1724"/>
              </a:lnSpc>
            </a:pPr>
            <a:r>
              <a:rPr sz="1500" spc="-105">
                <a:solidFill>
                  <a:srgbClr val="363435"/>
                </a:solidFill>
                <a:latin typeface="Times New Roman"/>
                <a:cs typeface="Times New Roman"/>
              </a:rPr>
              <a:t>Men aged 55-69 years should discuss the benefits and </a:t>
            </a:r>
            <a:endParaRPr sz="1500">
              <a:latin typeface="Times New Roman"/>
              <a:cs typeface="Times New Roman"/>
            </a:endParaRPr>
          </a:p>
          <a:p>
            <a:pPr marL="132587" marR="308136">
              <a:lnSpc>
                <a:spcPts val="1724"/>
              </a:lnSpc>
              <a:spcBef>
                <a:spcPts val="275"/>
              </a:spcBef>
            </a:pPr>
            <a:r>
              <a:rPr sz="1500" spc="-107">
                <a:solidFill>
                  <a:srgbClr val="363435"/>
                </a:solidFill>
                <a:latin typeface="Times New Roman"/>
                <a:cs typeface="Times New Roman"/>
              </a:rPr>
              <a:t>concerns regarding this screening with a medical professional</a:t>
            </a:r>
            <a:endParaRPr sz="1500">
              <a:latin typeface="Times New Roman"/>
              <a:cs typeface="Times New Roman"/>
            </a:endParaRPr>
          </a:p>
        </p:txBody>
      </p:sp>
      <p:sp>
        <p:nvSpPr>
          <p:cNvPr id="8" name="object 8"/>
          <p:cNvSpPr txBox="1"/>
          <p:nvPr/>
        </p:nvSpPr>
        <p:spPr>
          <a:xfrm>
            <a:off x="7654785" y="13674444"/>
            <a:ext cx="113042" cy="669823"/>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3291840" y="12709385"/>
            <a:ext cx="4362945" cy="669823"/>
          </a:xfrm>
          <a:prstGeom prst="rect">
            <a:avLst/>
          </a:prstGeom>
        </p:spPr>
        <p:txBody>
          <a:bodyPr wrap="square" lIns="0" tIns="5551" rIns="0" bIns="0" rtlCol="0">
            <a:noAutofit/>
          </a:bodyPr>
          <a:lstStyle/>
          <a:p>
            <a:pPr>
              <a:lnSpc>
                <a:spcPts val="650"/>
              </a:lnSpc>
            </a:pPr>
            <a:endParaRPr sz="650"/>
          </a:p>
          <a:p>
            <a:pPr marL="132587" marR="414447">
              <a:lnSpc>
                <a:spcPts val="1839"/>
              </a:lnSpc>
            </a:pPr>
            <a:r>
              <a:rPr sz="1600" spc="-111">
                <a:solidFill>
                  <a:srgbClr val="363435"/>
                </a:solidFill>
                <a:latin typeface="Times New Roman"/>
                <a:cs typeface="Times New Roman"/>
              </a:rPr>
              <a:t>Screening should start at age 50 years and be performed </a:t>
            </a:r>
            <a:endParaRPr sz="1600">
              <a:latin typeface="Times New Roman"/>
              <a:cs typeface="Times New Roman"/>
            </a:endParaRPr>
          </a:p>
          <a:p>
            <a:pPr marL="132587" marR="414447">
              <a:lnSpc>
                <a:spcPts val="1839"/>
              </a:lnSpc>
              <a:spcBef>
                <a:spcPts val="160"/>
              </a:spcBef>
            </a:pPr>
            <a:r>
              <a:rPr sz="1600" spc="-120">
                <a:solidFill>
                  <a:srgbClr val="363435"/>
                </a:solidFill>
                <a:latin typeface="Times New Roman"/>
                <a:cs typeface="Times New Roman"/>
              </a:rPr>
              <a:t>once every 10 years until age 75 years</a:t>
            </a:r>
            <a:endParaRPr sz="1600">
              <a:latin typeface="Times New Roman"/>
              <a:cs typeface="Times New Roman"/>
            </a:endParaRPr>
          </a:p>
        </p:txBody>
      </p:sp>
      <p:sp>
        <p:nvSpPr>
          <p:cNvPr id="6" name="object 6"/>
          <p:cNvSpPr txBox="1"/>
          <p:nvPr/>
        </p:nvSpPr>
        <p:spPr>
          <a:xfrm>
            <a:off x="7654785" y="12709385"/>
            <a:ext cx="113042" cy="669823"/>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3291840" y="11627027"/>
            <a:ext cx="4362945" cy="669823"/>
          </a:xfrm>
          <a:prstGeom prst="rect">
            <a:avLst/>
          </a:prstGeom>
        </p:spPr>
        <p:txBody>
          <a:bodyPr wrap="square" lIns="0" tIns="39370" rIns="0" bIns="0" rtlCol="0">
            <a:noAutofit/>
          </a:bodyPr>
          <a:lstStyle/>
          <a:p>
            <a:pPr marL="132587">
              <a:lnSpc>
                <a:spcPct val="95825"/>
              </a:lnSpc>
            </a:pPr>
            <a:r>
              <a:rPr sz="1600" spc="-122">
                <a:solidFill>
                  <a:srgbClr val="363435"/>
                </a:solidFill>
                <a:latin typeface="Times New Roman"/>
                <a:cs typeface="Times New Roman"/>
              </a:rPr>
              <a:t>Women  aged 21-65 years should be screened with</a:t>
            </a:r>
            <a:endParaRPr sz="1600">
              <a:latin typeface="Times New Roman"/>
              <a:cs typeface="Times New Roman"/>
            </a:endParaRPr>
          </a:p>
          <a:p>
            <a:pPr marL="132587">
              <a:lnSpc>
                <a:spcPct val="95825"/>
              </a:lnSpc>
              <a:spcBef>
                <a:spcPts val="160"/>
              </a:spcBef>
            </a:pPr>
            <a:r>
              <a:rPr sz="1600" spc="-118">
                <a:solidFill>
                  <a:srgbClr val="363435"/>
                </a:solidFill>
                <a:latin typeface="Times New Roman"/>
                <a:cs typeface="Times New Roman"/>
              </a:rPr>
              <a:t>cytology (commonly known as a pap smear) every 3 years</a:t>
            </a:r>
            <a:endParaRPr sz="1600">
              <a:latin typeface="Times New Roman"/>
              <a:cs typeface="Times New Roman"/>
            </a:endParaRPr>
          </a:p>
        </p:txBody>
      </p:sp>
      <p:sp>
        <p:nvSpPr>
          <p:cNvPr id="4" name="object 4"/>
          <p:cNvSpPr txBox="1"/>
          <p:nvPr/>
        </p:nvSpPr>
        <p:spPr>
          <a:xfrm>
            <a:off x="7654785" y="11627027"/>
            <a:ext cx="113042" cy="669823"/>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3291840" y="10618876"/>
            <a:ext cx="4362945" cy="669823"/>
          </a:xfrm>
          <a:prstGeom prst="rect">
            <a:avLst/>
          </a:prstGeom>
        </p:spPr>
        <p:txBody>
          <a:bodyPr wrap="square" lIns="0" tIns="38735" rIns="0" bIns="0" rtlCol="0">
            <a:noAutofit/>
          </a:bodyPr>
          <a:lstStyle/>
          <a:p>
            <a:pPr marL="132587" marR="844580">
              <a:lnSpc>
                <a:spcPts val="1839"/>
              </a:lnSpc>
            </a:pPr>
            <a:r>
              <a:rPr sz="1600" spc="-127">
                <a:solidFill>
                  <a:srgbClr val="363435"/>
                </a:solidFill>
                <a:latin typeface="Times New Roman"/>
                <a:cs typeface="Times New Roman"/>
              </a:rPr>
              <a:t>Screening mammography  for women aged 50-74 </a:t>
            </a:r>
            <a:endParaRPr sz="1600">
              <a:latin typeface="Times New Roman"/>
              <a:cs typeface="Times New Roman"/>
            </a:endParaRPr>
          </a:p>
          <a:p>
            <a:pPr marL="132587" marR="844580">
              <a:lnSpc>
                <a:spcPts val="1839"/>
              </a:lnSpc>
              <a:spcBef>
                <a:spcPts val="160"/>
              </a:spcBef>
            </a:pPr>
            <a:r>
              <a:rPr sz="1600" spc="-131">
                <a:solidFill>
                  <a:srgbClr val="363435"/>
                </a:solidFill>
                <a:latin typeface="Times New Roman"/>
                <a:cs typeface="Times New Roman"/>
              </a:rPr>
              <a:t>years every 2 years</a:t>
            </a:r>
            <a:endParaRPr sz="1600">
              <a:latin typeface="Times New Roman"/>
              <a:cs typeface="Times New Roman"/>
            </a:endParaRPr>
          </a:p>
        </p:txBody>
      </p:sp>
      <p:sp>
        <p:nvSpPr>
          <p:cNvPr id="2" name="object 2"/>
          <p:cNvSpPr txBox="1"/>
          <p:nvPr/>
        </p:nvSpPr>
        <p:spPr>
          <a:xfrm>
            <a:off x="7654785" y="10618876"/>
            <a:ext cx="113042" cy="669823"/>
          </a:xfrm>
          <a:prstGeom prst="rect">
            <a:avLst/>
          </a:prstGeom>
        </p:spPr>
        <p:txBody>
          <a:bodyPr wrap="square" lIns="0" tIns="0" rIns="0" bIns="0" rtlCol="0">
            <a:noAutofit/>
          </a:bodyPr>
          <a:lstStyle/>
          <a:p>
            <a:pPr marL="25400">
              <a:lnSpc>
                <a:spcPts val="1000"/>
              </a:lnSpc>
            </a:pPr>
            <a:endParaRPr sz="1000"/>
          </a:p>
        </p:txBody>
      </p:sp>
      <p:sp>
        <p:nvSpPr>
          <p:cNvPr id="44" name="TextBox 43">
            <a:extLst>
              <a:ext uri="{FF2B5EF4-FFF2-40B4-BE49-F238E27FC236}">
                <a16:creationId xmlns:a16="http://schemas.microsoft.com/office/drawing/2014/main" id="{4E8DE3BD-EFE8-4C3C-9B0C-6B5A0E4317C0}"/>
              </a:ext>
            </a:extLst>
          </p:cNvPr>
          <p:cNvSpPr txBox="1"/>
          <p:nvPr/>
        </p:nvSpPr>
        <p:spPr>
          <a:xfrm>
            <a:off x="441204" y="5029200"/>
            <a:ext cx="3949821" cy="365760"/>
          </a:xfrm>
          <a:prstGeom prst="rect">
            <a:avLst/>
          </a:prstGeom>
          <a:noFill/>
        </p:spPr>
        <p:txBody>
          <a:bodyPr wrap="square" rtlCol="0">
            <a:spAutoFit/>
          </a:bodyPr>
          <a:lstStyle/>
          <a:p>
            <a:r>
              <a:rPr lang="en-US" i="1">
                <a:solidFill>
                  <a:schemeClr val="tx1">
                    <a:lumMod val="50000"/>
                    <a:lumOff val="50000"/>
                  </a:schemeClr>
                </a:solidFill>
                <a:latin typeface="Times New Roman" panose="02020603050405020304" pitchFamily="18" charset="0"/>
                <a:cs typeface="Times New Roman" panose="02020603050405020304" pitchFamily="18" charset="0"/>
              </a:rPr>
              <a:t>Atonne Group, Inc.</a:t>
            </a:r>
          </a:p>
        </p:txBody>
      </p:sp>
      <p:sp>
        <p:nvSpPr>
          <p:cNvPr id="10" name="object 10"/>
          <p:cNvSpPr txBox="1"/>
          <p:nvPr/>
        </p:nvSpPr>
        <p:spPr>
          <a:xfrm>
            <a:off x="470286" y="15031067"/>
            <a:ext cx="9156519" cy="213359"/>
          </a:xfrm>
          <a:prstGeom prst="rect">
            <a:avLst/>
          </a:prstGeom>
        </p:spPr>
        <p:txBody>
          <a:bodyPr wrap="square" lIns="0" tIns="4921" rIns="0" bIns="0" rtlCol="0">
            <a:noAutofit/>
          </a:bodyPr>
          <a:lstStyle/>
          <a:p>
            <a:pPr marL="12700" marR="34">
              <a:lnSpc>
                <a:spcPts val="775"/>
              </a:lnSpc>
            </a:pPr>
            <a:r>
              <a:rPr sz="700" spc="6">
                <a:solidFill>
                  <a:srgbClr val="5F6062"/>
                </a:solidFill>
                <a:latin typeface="Calibri"/>
                <a:cs typeface="Calibri"/>
              </a:rPr>
              <a:t>Treatment Disclaimer: This material is for informational purposes and is not intended to be exhaustive nor should any discussions or opinions be construed as legal advice. Contact your broker for insurance advice, tax professional for tax advice, or legal counsel for</a:t>
            </a:r>
            <a:r>
              <a:rPr lang="en-US" sz="700" spc="6">
                <a:solidFill>
                  <a:srgbClr val="5F6062"/>
                </a:solidFill>
                <a:latin typeface="Calibri"/>
                <a:cs typeface="Calibri"/>
              </a:rPr>
              <a:t> </a:t>
            </a:r>
            <a:r>
              <a:rPr sz="700" spc="5">
                <a:solidFill>
                  <a:srgbClr val="5F6062"/>
                </a:solidFill>
                <a:latin typeface="Calibri"/>
                <a:cs typeface="Calibri"/>
              </a:rPr>
              <a:t>legal advice regarding your particular situation. USI does not accept any responsibility for the content of the information provided or for consequences of any actions taken on the basis of the information provided.  ©</a:t>
            </a:r>
            <a:r>
              <a:rPr lang="en-IN" sz="700" spc="5">
                <a:solidFill>
                  <a:srgbClr val="5F6062"/>
                </a:solidFill>
                <a:latin typeface="Calibri"/>
                <a:cs typeface="Calibri"/>
              </a:rPr>
              <a:t>2021 </a:t>
            </a:r>
            <a:r>
              <a:rPr sz="700" spc="5">
                <a:solidFill>
                  <a:srgbClr val="5F6062"/>
                </a:solidFill>
                <a:latin typeface="Calibri"/>
                <a:cs typeface="Calibri"/>
              </a:rPr>
              <a:t>USI Insurance Services. All rights reserved.</a:t>
            </a:r>
            <a:endParaRPr sz="700">
              <a:latin typeface="Calibri"/>
              <a:cs typeface="Calibri"/>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19.09.14"/>
  <p:tag name="AS_TITLE" val="Aspose.Slides for .NET 4.0 Client Profile"/>
  <p:tag name="AS_VERSION" val="19.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96A6C"/>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30B7194B2CD294BA5A5A01A01667CEF" ma:contentTypeVersion="0" ma:contentTypeDescription="Create a new document." ma:contentTypeScope="" ma:versionID="191106b39f47e5047c7d394046011039">
  <xsd:schema xmlns:xsd="http://www.w3.org/2001/XMLSchema" xmlns:xs="http://www.w3.org/2001/XMLSchema" xmlns:p="http://schemas.microsoft.com/office/2006/metadata/properties" targetNamespace="http://schemas.microsoft.com/office/2006/metadata/properties" ma:root="true" ma:fieldsID="376c5b42eefc51374681460b7f0ef9a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AA6904-4F61-415B-A6F2-28430AE5D007}">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A681F28-FA8B-4DCB-A0FA-798FBD98A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BA57135-8E3B-40A3-A088-340E365745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TotalTime>
  <Words>430</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Book Antiqua</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Cristin Steding</dc:creator>
  <cp:lastModifiedBy>Karrie Custer</cp:lastModifiedBy>
  <cp:revision>9</cp:revision>
  <dcterms:modified xsi:type="dcterms:W3CDTF">2022-01-17T21:31:29Z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0x010100330B7194B2CD294BA5A5A01A01667CEF</vt:lpwstr>
  </property>
</Properties>
</file>